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Lst>
  <p:notesMasterIdLst>
    <p:notesMasterId r:id="rId18"/>
  </p:notesMasterIdLst>
  <p:sldIdLst>
    <p:sldId id="256" r:id="rId3"/>
    <p:sldId id="269" r:id="rId4"/>
    <p:sldId id="272" r:id="rId5"/>
    <p:sldId id="260" r:id="rId6"/>
    <p:sldId id="285" r:id="rId7"/>
    <p:sldId id="281" r:id="rId8"/>
    <p:sldId id="258" r:id="rId9"/>
    <p:sldId id="264" r:id="rId10"/>
    <p:sldId id="276" r:id="rId11"/>
    <p:sldId id="278" r:id="rId12"/>
    <p:sldId id="284" r:id="rId13"/>
    <p:sldId id="279" r:id="rId14"/>
    <p:sldId id="282" r:id="rId15"/>
    <p:sldId id="274" r:id="rId16"/>
    <p:sldId id="28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Kincaid" initials="BK" lastIdx="6" clrIdx="0">
    <p:extLst>
      <p:ext uri="{19B8F6BF-5375-455C-9EA6-DF929625EA0E}">
        <p15:presenceInfo xmlns:p15="http://schemas.microsoft.com/office/powerpoint/2012/main" userId="Barbara Kinca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200"/>
    <a:srgbClr val="005800"/>
    <a:srgbClr val="E0A734"/>
    <a:srgbClr val="E67300"/>
    <a:srgbClr val="915523"/>
    <a:srgbClr val="706332"/>
    <a:srgbClr val="BE7412"/>
    <a:srgbClr val="366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55" autoAdjust="0"/>
  </p:normalViewPr>
  <p:slideViewPr>
    <p:cSldViewPr>
      <p:cViewPr varScale="1">
        <p:scale>
          <a:sx n="66" d="100"/>
          <a:sy n="66" d="100"/>
        </p:scale>
        <p:origin x="53" y="178"/>
      </p:cViewPr>
      <p:guideLst>
        <p:guide orient="horz" pos="2160"/>
        <p:guide pos="2880"/>
      </p:guideLst>
    </p:cSldViewPr>
  </p:slideViewPr>
  <p:outlineViewPr>
    <p:cViewPr>
      <p:scale>
        <a:sx n="33" d="100"/>
        <a:sy n="33" d="100"/>
      </p:scale>
      <p:origin x="0" y="-10800"/>
    </p:cViewPr>
  </p:outlineViewPr>
  <p:notesTextViewPr>
    <p:cViewPr>
      <p:scale>
        <a:sx n="100" d="100"/>
        <a:sy n="100" d="100"/>
      </p:scale>
      <p:origin x="0" y="0"/>
    </p:cViewPr>
  </p:notesTextViewPr>
  <p:notesViewPr>
    <p:cSldViewPr>
      <p:cViewPr varScale="1">
        <p:scale>
          <a:sx n="63" d="100"/>
          <a:sy n="63" d="100"/>
        </p:scale>
        <p:origin x="167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478D1D-0783-4877-9854-34D12DA5687D}" type="datetimeFigureOut">
              <a:rPr lang="en-US" smtClean="0"/>
              <a:pPr/>
              <a:t>5/1/2017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4E1F15-281C-4013-A0BA-120BA8B72E58}" type="slidenum">
              <a:rPr lang="en-US" smtClean="0"/>
              <a:pPr/>
              <a:t>‹#›</a:t>
            </a:fld>
            <a:endParaRPr lang="en-US"/>
          </a:p>
        </p:txBody>
      </p:sp>
    </p:spTree>
    <p:extLst>
      <p:ext uri="{BB962C8B-B14F-4D97-AF65-F5344CB8AC3E}">
        <p14:creationId xmlns:p14="http://schemas.microsoft.com/office/powerpoint/2010/main" val="35490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E1F15-281C-4013-A0BA-120BA8B72E58}" type="slidenum">
              <a:rPr lang="en-US" smtClean="0"/>
              <a:pPr/>
              <a:t>1</a:t>
            </a:fld>
            <a:endParaRPr lang="en-US"/>
          </a:p>
        </p:txBody>
      </p:sp>
    </p:spTree>
    <p:extLst>
      <p:ext uri="{BB962C8B-B14F-4D97-AF65-F5344CB8AC3E}">
        <p14:creationId xmlns:p14="http://schemas.microsoft.com/office/powerpoint/2010/main" val="967009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4E1F15-281C-4013-A0BA-120BA8B72E58}" type="slidenum">
              <a:rPr lang="en-US" smtClean="0"/>
              <a:pPr/>
              <a:t>10</a:t>
            </a:fld>
            <a:endParaRPr lang="en-US"/>
          </a:p>
        </p:txBody>
      </p:sp>
    </p:spTree>
    <p:extLst>
      <p:ext uri="{BB962C8B-B14F-4D97-AF65-F5344CB8AC3E}">
        <p14:creationId xmlns:p14="http://schemas.microsoft.com/office/powerpoint/2010/main" val="248479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4E1F15-281C-4013-A0BA-120BA8B72E5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3249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C64E1F15-281C-4013-A0BA-120BA8B72E58}" type="slidenum">
              <a:rPr lang="en-US" smtClean="0"/>
              <a:pPr/>
              <a:t>12</a:t>
            </a:fld>
            <a:endParaRPr lang="en-US"/>
          </a:p>
        </p:txBody>
      </p:sp>
    </p:spTree>
    <p:extLst>
      <p:ext uri="{BB962C8B-B14F-4D97-AF65-F5344CB8AC3E}">
        <p14:creationId xmlns:p14="http://schemas.microsoft.com/office/powerpoint/2010/main" val="276380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E1F15-281C-4013-A0BA-120BA8B72E58}" type="slidenum">
              <a:rPr lang="en-US" smtClean="0"/>
              <a:pPr/>
              <a:t>13</a:t>
            </a:fld>
            <a:endParaRPr lang="en-US"/>
          </a:p>
        </p:txBody>
      </p:sp>
    </p:spTree>
    <p:extLst>
      <p:ext uri="{BB962C8B-B14F-4D97-AF65-F5344CB8AC3E}">
        <p14:creationId xmlns:p14="http://schemas.microsoft.com/office/powerpoint/2010/main" val="164050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93A992-087B-41F5-BEC3-DD212E1E631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23192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4E1F15-281C-4013-A0BA-120BA8B72E58}" type="slidenum">
              <a:rPr lang="en-US" smtClean="0"/>
              <a:pPr/>
              <a:t>15</a:t>
            </a:fld>
            <a:endParaRPr lang="en-US"/>
          </a:p>
        </p:txBody>
      </p:sp>
    </p:spTree>
    <p:extLst>
      <p:ext uri="{BB962C8B-B14F-4D97-AF65-F5344CB8AC3E}">
        <p14:creationId xmlns:p14="http://schemas.microsoft.com/office/powerpoint/2010/main" val="259437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4E1F15-281C-4013-A0BA-120BA8B72E58}" type="slidenum">
              <a:rPr lang="en-US" smtClean="0"/>
              <a:pPr/>
              <a:t>2</a:t>
            </a:fld>
            <a:endParaRPr lang="en-US"/>
          </a:p>
        </p:txBody>
      </p:sp>
    </p:spTree>
    <p:extLst>
      <p:ext uri="{BB962C8B-B14F-4D97-AF65-F5344CB8AC3E}">
        <p14:creationId xmlns:p14="http://schemas.microsoft.com/office/powerpoint/2010/main" val="3766836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E1F15-281C-4013-A0BA-120BA8B72E58}" type="slidenum">
              <a:rPr lang="en-US" smtClean="0"/>
              <a:pPr/>
              <a:t>3</a:t>
            </a:fld>
            <a:endParaRPr lang="en-US"/>
          </a:p>
        </p:txBody>
      </p:sp>
    </p:spTree>
    <p:extLst>
      <p:ext uri="{BB962C8B-B14F-4D97-AF65-F5344CB8AC3E}">
        <p14:creationId xmlns:p14="http://schemas.microsoft.com/office/powerpoint/2010/main" val="202588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4E1F15-281C-4013-A0BA-120BA8B72E58}" type="slidenum">
              <a:rPr lang="en-US" smtClean="0"/>
              <a:pPr/>
              <a:t>4</a:t>
            </a:fld>
            <a:endParaRPr lang="en-US"/>
          </a:p>
        </p:txBody>
      </p:sp>
    </p:spTree>
    <p:extLst>
      <p:ext uri="{BB962C8B-B14F-4D97-AF65-F5344CB8AC3E}">
        <p14:creationId xmlns:p14="http://schemas.microsoft.com/office/powerpoint/2010/main" val="294604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E1F15-281C-4013-A0BA-120BA8B72E58}" type="slidenum">
              <a:rPr lang="en-US" smtClean="0"/>
              <a:pPr/>
              <a:t>5</a:t>
            </a:fld>
            <a:endParaRPr lang="en-US"/>
          </a:p>
        </p:txBody>
      </p:sp>
    </p:spTree>
    <p:extLst>
      <p:ext uri="{BB962C8B-B14F-4D97-AF65-F5344CB8AC3E}">
        <p14:creationId xmlns:p14="http://schemas.microsoft.com/office/powerpoint/2010/main" val="144189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baseline="0" dirty="0" smtClean="0"/>
          </a:p>
        </p:txBody>
      </p:sp>
      <p:sp>
        <p:nvSpPr>
          <p:cNvPr id="4" name="Slide Number Placeholder 3"/>
          <p:cNvSpPr>
            <a:spLocks noGrp="1"/>
          </p:cNvSpPr>
          <p:nvPr>
            <p:ph type="sldNum" sz="quarter" idx="10"/>
          </p:nvPr>
        </p:nvSpPr>
        <p:spPr/>
        <p:txBody>
          <a:bodyPr/>
          <a:lstStyle/>
          <a:p>
            <a:fld id="{C64E1F15-281C-4013-A0BA-120BA8B72E58}" type="slidenum">
              <a:rPr lang="en-US" smtClean="0"/>
              <a:pPr/>
              <a:t>6</a:t>
            </a:fld>
            <a:endParaRPr lang="en-US"/>
          </a:p>
        </p:txBody>
      </p:sp>
    </p:spTree>
    <p:extLst>
      <p:ext uri="{BB962C8B-B14F-4D97-AF65-F5344CB8AC3E}">
        <p14:creationId xmlns:p14="http://schemas.microsoft.com/office/powerpoint/2010/main" val="137157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4E1F15-281C-4013-A0BA-120BA8B72E58}" type="slidenum">
              <a:rPr lang="en-US" smtClean="0"/>
              <a:pPr/>
              <a:t>7</a:t>
            </a:fld>
            <a:endParaRPr lang="en-US"/>
          </a:p>
        </p:txBody>
      </p:sp>
    </p:spTree>
    <p:extLst>
      <p:ext uri="{BB962C8B-B14F-4D97-AF65-F5344CB8AC3E}">
        <p14:creationId xmlns:p14="http://schemas.microsoft.com/office/powerpoint/2010/main" val="2250787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606"/>
            <a:ext cx="5486400" cy="41148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4E1F15-281C-4013-A0BA-120BA8B72E58}" type="slidenum">
              <a:rPr lang="en-US" smtClean="0"/>
              <a:pPr/>
              <a:t>8</a:t>
            </a:fld>
            <a:endParaRPr lang="en-US"/>
          </a:p>
        </p:txBody>
      </p:sp>
    </p:spTree>
    <p:extLst>
      <p:ext uri="{BB962C8B-B14F-4D97-AF65-F5344CB8AC3E}">
        <p14:creationId xmlns:p14="http://schemas.microsoft.com/office/powerpoint/2010/main" val="68510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4E1F15-281C-4013-A0BA-120BA8B72E58}" type="slidenum">
              <a:rPr lang="en-US" smtClean="0"/>
              <a:pPr/>
              <a:t>9</a:t>
            </a:fld>
            <a:endParaRPr lang="en-US"/>
          </a:p>
        </p:txBody>
      </p:sp>
    </p:spTree>
    <p:extLst>
      <p:ext uri="{BB962C8B-B14F-4D97-AF65-F5344CB8AC3E}">
        <p14:creationId xmlns:p14="http://schemas.microsoft.com/office/powerpoint/2010/main" val="214724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5AD76C-5912-45D6-8FE7-EF7FB6D94E0F}" type="datetime1">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89D18-93B5-4198-8DD1-9E0A9A010F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3565C-E8B9-4847-A0B6-29D7F83D71C1}" type="datetime1">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89D18-93B5-4198-8DD1-9E0A9A010F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2B5C9-C851-496D-B776-7B90971AE820}" type="datetime1">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89D18-93B5-4198-8DD1-9E0A9A010F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815D251A-7D4C-451A-9ACE-7E82A7B7C355}" type="datetime1">
              <a:rPr lang="en-US" smtClean="0">
                <a:solidFill>
                  <a:srgbClr val="464653"/>
                </a:solidFill>
              </a:rPr>
              <a:t>5/1/2017</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CA15C064-DD44-4CAC-873E-2D1F54821676}" type="slidenum">
              <a:rPr lang="en-US" smtClean="0">
                <a:solidFill>
                  <a:srgbClr val="464653"/>
                </a:solidFill>
              </a:rPr>
              <a:pPr/>
              <a:t>‹#›</a:t>
            </a:fld>
            <a:endParaRPr lang="en-US" dirty="0">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67565A3-E0DD-4DCB-BAA0-45DF9DF616DA}" type="datetime1">
              <a:rPr lang="en-US" smtClean="0">
                <a:solidFill>
                  <a:srgbClr val="464653"/>
                </a:solidFill>
              </a:rPr>
              <a:t>5/1/2017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FA1C6E-9A7C-48EF-B0C9-7CCF9BC1E549}" type="datetime1">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89D18-93B5-4198-8DD1-9E0A9A010FD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8FB2D2F-5336-49FC-8415-99D4833AE211}" type="datetime1">
              <a:rPr lang="en-US" smtClean="0">
                <a:solidFill>
                  <a:srgbClr val="999C9D"/>
                </a:solidFill>
              </a:rPr>
              <a:t>5/1/2017</a:t>
            </a:fld>
            <a:endParaRPr lang="en-US">
              <a:solidFill>
                <a:srgbClr val="999C9D"/>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999C9D"/>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CA15C064-DD44-4CAC-873E-2D1F54821676}" type="slidenum">
              <a:rPr lang="en-US" smtClean="0">
                <a:solidFill>
                  <a:srgbClr val="999C9D"/>
                </a:solidFill>
              </a:rPr>
              <a:pPr/>
              <a:t>‹#›</a:t>
            </a:fld>
            <a:endParaRPr lang="en-US">
              <a:solidFill>
                <a:srgbClr val="999C9D"/>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1900D79-7B2D-4117-BABB-C0D96FBB959F}" type="datetime1">
              <a:rPr lang="en-US" smtClean="0">
                <a:solidFill>
                  <a:srgbClr val="464653"/>
                </a:solidFill>
              </a:rPr>
              <a:t>5/1/2017</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6F71D4C-A025-4241-994E-3A584EEF5B8F}" type="datetime1">
              <a:rPr lang="en-US" smtClean="0">
                <a:solidFill>
                  <a:srgbClr val="464653"/>
                </a:solidFill>
              </a:rPr>
              <a:t>5/1/2017</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CA15C064-DD44-4CAC-873E-2D1F5482167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9C0693-FE22-42E4-B5CB-1C0593CC8D84}" type="datetime1">
              <a:rPr lang="en-US" smtClean="0">
                <a:solidFill>
                  <a:srgbClr val="464653"/>
                </a:solidFill>
              </a:rPr>
              <a:t>5/1/2017</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CA15C064-DD44-4CAC-873E-2D1F54821676}"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022E3-29DE-4ED1-8CE3-BAD13A44BB5B}" type="datetime1">
              <a:rPr lang="en-US" smtClean="0">
                <a:solidFill>
                  <a:srgbClr val="464653"/>
                </a:solidFill>
              </a:rPr>
              <a:t>5/1/2017</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CA15C064-DD44-4CAC-873E-2D1F54821676}"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FF9A3D-CD48-4A95-B7F6-D9095939591D}" type="datetime1">
              <a:rPr lang="en-US" smtClean="0">
                <a:solidFill>
                  <a:srgbClr val="464653"/>
                </a:solidFill>
              </a:rPr>
              <a:t>5/1/2017</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7565268-B1DB-4B54-9F87-75D3B4491EAD}" type="datetime1">
              <a:rPr lang="en-US" smtClean="0">
                <a:solidFill>
                  <a:srgbClr val="999C9D"/>
                </a:solidFill>
              </a:rPr>
              <a:t>5/1/2017</a:t>
            </a:fld>
            <a:endParaRPr lang="en-US">
              <a:solidFill>
                <a:srgbClr val="999C9D"/>
              </a:solidFill>
            </a:endParaRPr>
          </a:p>
        </p:txBody>
      </p:sp>
      <p:sp>
        <p:nvSpPr>
          <p:cNvPr id="6" name="Footer Placeholder 5"/>
          <p:cNvSpPr>
            <a:spLocks noGrp="1"/>
          </p:cNvSpPr>
          <p:nvPr>
            <p:ph type="ftr" sz="quarter" idx="11"/>
          </p:nvPr>
        </p:nvSpPr>
        <p:spPr/>
        <p:txBody>
          <a:bodyPr/>
          <a:lstStyle/>
          <a:p>
            <a:endParaRPr lang="en-US">
              <a:solidFill>
                <a:srgbClr val="999C9D"/>
              </a:solidFill>
            </a:endParaRPr>
          </a:p>
        </p:txBody>
      </p:sp>
      <p:sp>
        <p:nvSpPr>
          <p:cNvPr id="7" name="Slide Number Placeholder 6"/>
          <p:cNvSpPr>
            <a:spLocks noGrp="1"/>
          </p:cNvSpPr>
          <p:nvPr>
            <p:ph type="sldNum" sz="quarter" idx="12"/>
          </p:nvPr>
        </p:nvSpPr>
        <p:spPr/>
        <p:txBody>
          <a:bodyPr/>
          <a:lstStyle/>
          <a:p>
            <a:fld id="{CA15C064-DD44-4CAC-873E-2D1F54821676}" type="slidenum">
              <a:rPr lang="en-US" smtClean="0">
                <a:solidFill>
                  <a:srgbClr val="999C9D"/>
                </a:solidFill>
              </a:rPr>
              <a:pPr/>
              <a:t>‹#›</a:t>
            </a:fld>
            <a:endParaRPr lang="en-US">
              <a:solidFill>
                <a:srgbClr val="999C9D"/>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527B42-83DD-460A-8442-CA7251E0A002}" type="datetime1">
              <a:rPr lang="en-US" smtClean="0">
                <a:solidFill>
                  <a:srgbClr val="464653"/>
                </a:solidFill>
              </a:rPr>
              <a:t>5/1/2017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464653"/>
                </a:solidFill>
              </a:rPr>
              <a:pPr/>
              <a:t>‹#›</a:t>
            </a:fld>
            <a:endParaRPr lang="en-US">
              <a:solidFill>
                <a:srgbClr val="464653"/>
              </a:solidFill>
            </a:endParaRP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7CA043-820C-46D0-BCA1-A31A9452879C}" type="datetime1">
              <a:rPr lang="en-US" smtClean="0">
                <a:solidFill>
                  <a:srgbClr val="464653"/>
                </a:solidFill>
              </a:rPr>
              <a:t>5/1/2017</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C9D68-25AF-4BEE-AA18-39338316E582}" type="datetime1">
              <a:rPr lang="en-US" smtClean="0"/>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89D18-93B5-4198-8DD1-9E0A9A010F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3E08EE-5325-42C6-92F6-E663139F84CD}" type="datetime1">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89D18-93B5-4198-8DD1-9E0A9A010F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F05709-F7A0-428B-A7A1-810B5E47B793}" type="datetime1">
              <a:rPr lang="en-US" smtClean="0"/>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89D18-93B5-4198-8DD1-9E0A9A010F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4DD048-4EE7-4F5D-9E03-E1C2ED2603B9}" type="datetime1">
              <a:rPr lang="en-US" smtClean="0"/>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89D18-93B5-4198-8DD1-9E0A9A010F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9FA91-DD8B-4E4A-AE7C-7CBA7DC0BDC1}" type="datetime1">
              <a:rPr lang="en-US" smtClean="0"/>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89D18-93B5-4198-8DD1-9E0A9A010F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D0F39-EAEC-4EDB-8084-DF5B7C6B1373}" type="datetime1">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89D18-93B5-4198-8DD1-9E0A9A010F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37268-7270-4B2A-B895-7E24FEC9D24C}" type="datetime1">
              <a:rPr lang="en-US" smtClean="0"/>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89D18-93B5-4198-8DD1-9E0A9A010F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alphaModFix amt="5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50196-64E3-4224-93F4-1B995D19C408}" type="datetime1">
              <a:rPr lang="en-US" smtClean="0"/>
              <a:t>5/1/2017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89D18-93B5-4198-8DD1-9E0A9A010F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85" r:id="rId13"/>
    <p:sldLayoutId id="2147483698" r:id="rId14"/>
    <p:sldLayoutId id="2147483711" r:id="rId15"/>
    <p:sldLayoutId id="2147483737" r:id="rId16"/>
    <p:sldLayoutId id="2147483750"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5000"/>
            <a:lum/>
          </a:blip>
          <a:srcRect/>
          <a:stretch>
            <a:fillRect t="-2000" b="-2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ABA2EEC-D798-4BFA-AEAB-3AD5285BB128}" type="datetime1">
              <a:rPr lang="en-US" smtClean="0">
                <a:solidFill>
                  <a:srgbClr val="464653"/>
                </a:solidFill>
              </a:rPr>
              <a:t>5/1/2017</a:t>
            </a:fld>
            <a:endParaRPr lang="en-US" dirty="0">
              <a:solidFill>
                <a:srgbClr val="B38806">
                  <a:shade val="75000"/>
                </a:srgbClr>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solidFill>
                <a:srgbClr val="B38806">
                  <a:shade val="75000"/>
                </a:srgbClr>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A15C064-DD44-4CAC-873E-2D1F54821676}" type="slidenum">
              <a:rPr lang="en-US" smtClean="0">
                <a:solidFill>
                  <a:srgbClr val="464653"/>
                </a:solidFill>
              </a:rPr>
              <a:pPr/>
              <a:t>‹#›</a:t>
            </a:fld>
            <a:endParaRPr lang="en-US" dirty="0">
              <a:solidFill>
                <a:srgbClr val="B38806">
                  <a:shade val="75000"/>
                </a:srgbClr>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spd="med">
    <p:fade/>
  </p:transition>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7772400" cy="1342310"/>
          </a:xfrm>
          <a:ln w="76200" cap="sq" cmpd="thickThin">
            <a:solidFill>
              <a:srgbClr val="BE7412"/>
            </a:solidFill>
            <a:bevel/>
          </a:ln>
          <a:effectLst/>
        </p:spPr>
        <p:txBody>
          <a:bodyPr>
            <a:normAutofit fontScale="90000"/>
          </a:bodyPr>
          <a:lstStyle/>
          <a:p>
            <a:r>
              <a:rPr lang="en-US" sz="3600" b="1" dirty="0" smtClean="0">
                <a:solidFill>
                  <a:srgbClr val="004200"/>
                </a:solidFill>
                <a:effectLst>
                  <a:outerShdw blurRad="50800" dist="63500" dir="8100000" algn="tr" rotWithShape="0">
                    <a:prstClr val="black">
                      <a:alpha val="40000"/>
                    </a:prstClr>
                  </a:outerShdw>
                </a:effectLst>
                <a:latin typeface="Times New Roman" pitchFamily="18" charset="0"/>
                <a:cs typeface="Times New Roman" pitchFamily="18" charset="0"/>
              </a:rPr>
              <a:t>Judicial Archives and Deliberative Secrecy</a:t>
            </a:r>
            <a:r>
              <a:rPr lang="en-US" sz="5400" b="1" dirty="0" smtClean="0">
                <a:solidFill>
                  <a:srgbClr val="004200"/>
                </a:solidFill>
                <a:effectLst>
                  <a:outerShdw blurRad="50800" dist="63500" dir="8100000" algn="tr" rotWithShape="0">
                    <a:prstClr val="black">
                      <a:alpha val="40000"/>
                    </a:prstClr>
                  </a:outerShdw>
                </a:effectLst>
                <a:latin typeface="Times New Roman" pitchFamily="18" charset="0"/>
                <a:cs typeface="Times New Roman" pitchFamily="18" charset="0"/>
              </a:rPr>
              <a:t/>
            </a:r>
            <a:br>
              <a:rPr lang="en-US" sz="5400" b="1" dirty="0" smtClean="0">
                <a:solidFill>
                  <a:srgbClr val="004200"/>
                </a:solidFill>
                <a:effectLst>
                  <a:outerShdw blurRad="50800" dist="63500" dir="8100000" algn="tr" rotWithShape="0">
                    <a:prstClr val="black">
                      <a:alpha val="40000"/>
                    </a:prstClr>
                  </a:outerShdw>
                </a:effectLst>
                <a:latin typeface="Times New Roman" pitchFamily="18" charset="0"/>
                <a:cs typeface="Times New Roman" pitchFamily="18" charset="0"/>
              </a:rPr>
            </a:br>
            <a:endParaRPr lang="en-US" dirty="0">
              <a:solidFill>
                <a:srgbClr val="004200"/>
              </a:solidFill>
              <a:effectLst>
                <a:innerShdw blurRad="114300">
                  <a:prstClr val="black"/>
                </a:inn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2133600" y="4800600"/>
            <a:ext cx="6858000" cy="1143000"/>
          </a:xfrm>
        </p:spPr>
        <p:txBody>
          <a:bodyPr anchor="b">
            <a:noAutofit/>
          </a:bodyPr>
          <a:lstStyle/>
          <a:p>
            <a:pPr algn="l"/>
            <a:r>
              <a:rPr lang="en-US" sz="2000" b="1" dirty="0" smtClean="0">
                <a:ln w="0">
                  <a:noFill/>
                </a:ln>
                <a:solidFill>
                  <a:srgbClr val="915523"/>
                </a:solidFill>
                <a:effectLst>
                  <a:outerShdw blurRad="50800" dist="25400" dir="8100000" algn="tr" rotWithShape="0">
                    <a:prstClr val="black">
                      <a:alpha val="40000"/>
                    </a:prstClr>
                  </a:outerShdw>
                </a:effectLst>
                <a:latin typeface="Times New Roman" pitchFamily="18" charset="0"/>
                <a:cs typeface="Times New Roman" pitchFamily="18" charset="0"/>
              </a:rPr>
              <a:t>Rosalie Fox</a:t>
            </a:r>
          </a:p>
          <a:p>
            <a:pPr algn="l"/>
            <a:r>
              <a:rPr lang="en-US" sz="2000" b="1" dirty="0" smtClean="0">
                <a:ln w="0">
                  <a:noFill/>
                </a:ln>
                <a:solidFill>
                  <a:srgbClr val="915523"/>
                </a:solidFill>
                <a:effectLst>
                  <a:outerShdw blurRad="50800" dist="25400" dir="8100000" algn="tr" rotWithShape="0">
                    <a:prstClr val="black">
                      <a:alpha val="40000"/>
                    </a:prstClr>
                  </a:outerShdw>
                </a:effectLst>
                <a:latin typeface="Times New Roman" pitchFamily="18" charset="0"/>
                <a:cs typeface="Times New Roman" pitchFamily="18" charset="0"/>
              </a:rPr>
              <a:t>Director, Library and Information Management</a:t>
            </a:r>
          </a:p>
          <a:p>
            <a:pPr algn="l"/>
            <a:r>
              <a:rPr lang="en-US" sz="2000" b="1" dirty="0" smtClean="0">
                <a:ln w="0">
                  <a:noFill/>
                </a:ln>
                <a:solidFill>
                  <a:srgbClr val="915523"/>
                </a:solidFill>
                <a:effectLst>
                  <a:outerShdw blurRad="50800" dist="25400" dir="8100000" algn="tr" rotWithShape="0">
                    <a:prstClr val="black">
                      <a:alpha val="40000"/>
                    </a:prstClr>
                  </a:outerShdw>
                </a:effectLst>
                <a:latin typeface="Times New Roman" pitchFamily="18" charset="0"/>
                <a:cs typeface="Times New Roman" pitchFamily="18" charset="0"/>
              </a:rPr>
              <a:t>May 9, 2017</a:t>
            </a:r>
            <a:endParaRPr lang="en-US" sz="2000" b="1" dirty="0">
              <a:ln w="0">
                <a:noFill/>
              </a:ln>
              <a:solidFill>
                <a:srgbClr val="915523"/>
              </a:solidFill>
              <a:effectLst>
                <a:outerShdw blurRad="50800" dist="25400" dir="8100000" algn="tr" rotWithShape="0">
                  <a:prstClr val="black">
                    <a:alpha val="40000"/>
                  </a:prstClr>
                </a:outerShdw>
              </a:effectLst>
              <a:latin typeface="Times New Roman" pitchFamily="18" charset="0"/>
              <a:cs typeface="Times New Roman" pitchFamily="18" charset="0"/>
            </a:endParaRPr>
          </a:p>
        </p:txBody>
      </p:sp>
      <p:pic>
        <p:nvPicPr>
          <p:cNvPr id="11266" name="Picture 2" descr="http://ernest/main/toolsresources/logos/BannerwithBuildingName955x100.jpg"/>
          <p:cNvPicPr>
            <a:picLocks noChangeAspect="1" noChangeArrowheads="1"/>
          </p:cNvPicPr>
          <p:nvPr/>
        </p:nvPicPr>
        <p:blipFill>
          <a:blip r:embed="rId4" cstate="print"/>
          <a:srcRect t="4000" b="16000"/>
          <a:stretch>
            <a:fillRect/>
          </a:stretch>
        </p:blipFill>
        <p:spPr bwMode="auto">
          <a:xfrm>
            <a:off x="0" y="6096000"/>
            <a:ext cx="9144000" cy="762000"/>
          </a:xfrm>
          <a:prstGeom prst="rect">
            <a:avLst/>
          </a:prstGeom>
          <a:noFill/>
          <a:effectLst>
            <a:softEdge rad="12700"/>
          </a:effectLst>
        </p:spPr>
      </p:pic>
      <p:sp>
        <p:nvSpPr>
          <p:cNvPr id="6" name="TextBox 5"/>
          <p:cNvSpPr txBox="1"/>
          <p:nvPr/>
        </p:nvSpPr>
        <p:spPr>
          <a:xfrm>
            <a:off x="0" y="3286780"/>
            <a:ext cx="9144000" cy="523220"/>
          </a:xfrm>
          <a:prstGeom prst="rect">
            <a:avLst/>
          </a:prstGeom>
          <a:noFill/>
        </p:spPr>
        <p:txBody>
          <a:bodyPr wrap="square" rtlCol="0">
            <a:spAutoFit/>
          </a:bodyPr>
          <a:lstStyle/>
          <a:p>
            <a:pPr algn="ctr"/>
            <a:r>
              <a:rPr lang="en-US" sz="2800" b="1" smtClean="0">
                <a:ln w="0">
                  <a:noFill/>
                </a:ln>
                <a:solidFill>
                  <a:srgbClr val="915523"/>
                </a:solidFill>
                <a:effectLst>
                  <a:outerShdw blurRad="50800" dist="25400" dir="8100000" algn="tr" rotWithShape="0">
                    <a:prstClr val="black">
                      <a:alpha val="40000"/>
                    </a:prstClr>
                  </a:outerShdw>
                </a:effectLst>
                <a:latin typeface="Times New Roman" pitchFamily="18" charset="0"/>
                <a:cs typeface="Times New Roman" pitchFamily="18" charset="0"/>
              </a:rPr>
              <a:t>Presented </a:t>
            </a:r>
            <a:r>
              <a:rPr lang="en-US" sz="2800" b="1" dirty="0" smtClean="0">
                <a:ln w="0">
                  <a:noFill/>
                </a:ln>
                <a:solidFill>
                  <a:srgbClr val="915523"/>
                </a:solidFill>
                <a:effectLst>
                  <a:outerShdw blurRad="50800" dist="25400" dir="8100000" algn="tr" rotWithShape="0">
                    <a:prstClr val="black">
                      <a:alpha val="40000"/>
                    </a:prstClr>
                  </a:outerShdw>
                </a:effectLst>
                <a:latin typeface="Times New Roman" pitchFamily="18" charset="0"/>
                <a:cs typeface="Times New Roman" pitchFamily="18" charset="0"/>
              </a:rPr>
              <a:t>to the Canadian Association of Law Libraries</a:t>
            </a:r>
          </a:p>
        </p:txBody>
      </p:sp>
      <p:sp>
        <p:nvSpPr>
          <p:cNvPr id="7" name="TextBox 6"/>
          <p:cNvSpPr txBox="1"/>
          <p:nvPr/>
        </p:nvSpPr>
        <p:spPr>
          <a:xfrm>
            <a:off x="-609600" y="1911299"/>
            <a:ext cx="9144000" cy="400110"/>
          </a:xfrm>
          <a:prstGeom prst="rect">
            <a:avLst/>
          </a:prstGeom>
          <a:noFill/>
        </p:spPr>
        <p:txBody>
          <a:bodyPr wrap="square" rtlCol="0">
            <a:spAutoFit/>
          </a:bodyPr>
          <a:lstStyle/>
          <a:p>
            <a:pPr algn="ctr"/>
            <a:r>
              <a:rPr lang="fr-CA" sz="2000" b="1" dirty="0" smtClean="0">
                <a:ln w="0">
                  <a:noFill/>
                </a:ln>
                <a:solidFill>
                  <a:srgbClr val="004200"/>
                </a:solidFill>
                <a:effectLst>
                  <a:outerShdw blurRad="50800" dist="25400" dir="8100000" algn="tr" rotWithShape="0">
                    <a:prstClr val="black">
                      <a:alpha val="40000"/>
                    </a:prstClr>
                  </a:outerShdw>
                </a:effectLst>
                <a:latin typeface="Times New Roman" pitchFamily="18" charset="0"/>
                <a:cs typeface="Times New Roman" pitchFamily="18" charset="0"/>
              </a:rPr>
              <a:t>Practice and Policy at the </a:t>
            </a:r>
            <a:r>
              <a:rPr lang="fr-CA" sz="2000" b="1" dirty="0" err="1" smtClean="0">
                <a:ln w="0">
                  <a:noFill/>
                </a:ln>
                <a:solidFill>
                  <a:srgbClr val="004200"/>
                </a:solidFill>
                <a:effectLst>
                  <a:outerShdw blurRad="50800" dist="25400" dir="8100000" algn="tr" rotWithShape="0">
                    <a:prstClr val="black">
                      <a:alpha val="40000"/>
                    </a:prstClr>
                  </a:outerShdw>
                </a:effectLst>
                <a:latin typeface="Times New Roman" pitchFamily="18" charset="0"/>
                <a:cs typeface="Times New Roman" pitchFamily="18" charset="0"/>
              </a:rPr>
              <a:t>Supreme</a:t>
            </a:r>
            <a:r>
              <a:rPr lang="fr-CA" sz="2000" b="1" dirty="0" smtClean="0">
                <a:ln w="0">
                  <a:noFill/>
                </a:ln>
                <a:solidFill>
                  <a:srgbClr val="004200"/>
                </a:solidFill>
                <a:effectLst>
                  <a:outerShdw blurRad="50800" dist="25400" dir="8100000" algn="tr" rotWithShape="0">
                    <a:prstClr val="black">
                      <a:alpha val="40000"/>
                    </a:prstClr>
                  </a:outerShdw>
                </a:effectLst>
                <a:latin typeface="Times New Roman" pitchFamily="18" charset="0"/>
                <a:cs typeface="Times New Roman" pitchFamily="18" charset="0"/>
              </a:rPr>
              <a:t> Court of Canada</a:t>
            </a:r>
            <a:endParaRPr lang="en-US" sz="2000" b="1" dirty="0" smtClean="0">
              <a:ln w="0">
                <a:noFill/>
              </a:ln>
              <a:solidFill>
                <a:srgbClr val="004200"/>
              </a:solidFill>
              <a:effectLst>
                <a:outerShdw blurRad="50800" dist="25400" dir="8100000" algn="tr" rotWithShape="0">
                  <a:prstClr val="black">
                    <a:alpha val="40000"/>
                  </a:prstClr>
                </a:outerShdw>
              </a:effectLst>
              <a:latin typeface="Times New Roman" pitchFamily="18" charset="0"/>
              <a:cs typeface="Times New Roman" pitchFamily="18" charset="0"/>
            </a:endParaRPr>
          </a:p>
        </p:txBody>
      </p:sp>
      <p:pic>
        <p:nvPicPr>
          <p:cNvPr id="9" name="Picture 6" descr="http://ernest/main/toolsresources/logos/BannerwithLogoCentered955x100.jpg"/>
          <p:cNvPicPr>
            <a:picLocks noChangeAspect="1" noChangeArrowheads="1"/>
          </p:cNvPicPr>
          <p:nvPr/>
        </p:nvPicPr>
        <p:blipFill>
          <a:blip r:embed="rId5"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fr-CA" b="1" dirty="0" err="1"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Definitions</a:t>
            </a:r>
            <a:endParaRPr lang="en-US" b="1" dirty="0">
              <a:solidFill>
                <a:srgbClr val="91552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pPr marL="457200" indent="-457200">
              <a:buFont typeface="+mj-lt"/>
              <a:buAutoNum type="arabicPeriod"/>
            </a:pPr>
            <a:r>
              <a:rPr lang="en-CA" sz="3400" dirty="0"/>
              <a:t>Judicial information refers to </a:t>
            </a:r>
            <a:r>
              <a:rPr lang="en-US" sz="3400" dirty="0"/>
              <a:t>correspondence, electronic communications, memorandums and research notes which are created by a Judge of the Supreme Court of Canada (SCC), his or her law clerks or SCC court staff, </a:t>
            </a:r>
            <a:r>
              <a:rPr lang="en-US" sz="3400" b="1" u="sng" dirty="0"/>
              <a:t>in relation to judicial proceedings before the Court. </a:t>
            </a:r>
            <a:endParaRPr lang="en-US" sz="3400" b="1" u="sng" dirty="0" smtClean="0"/>
          </a:p>
          <a:p>
            <a:pPr marL="0" indent="0">
              <a:buNone/>
            </a:pPr>
            <a:endParaRPr lang="en-US" sz="3400" b="1" u="sng" dirty="0" smtClean="0"/>
          </a:p>
          <a:p>
            <a:pPr marL="800100" lvl="2" indent="0">
              <a:buNone/>
            </a:pPr>
            <a:r>
              <a:rPr lang="en-CA" u="sng" dirty="0"/>
              <a:t>Chambers Documents</a:t>
            </a:r>
            <a:r>
              <a:rPr lang="en-CA" dirty="0"/>
              <a:t> </a:t>
            </a:r>
            <a:r>
              <a:rPr lang="en-CA" dirty="0" smtClean="0"/>
              <a:t>refers to information resources such </a:t>
            </a:r>
            <a:r>
              <a:rPr lang="en-CA" dirty="0"/>
              <a:t>as correspondence, memorandums and notes created by a Justice, his or her Chambers’ personnel or law clerks,  in relation to judicial proceedings before the Court </a:t>
            </a:r>
            <a:r>
              <a:rPr lang="en-CA" u="sng" dirty="0"/>
              <a:t>that are not shared with other Justices or their Chambers’ personnel.</a:t>
            </a:r>
            <a:r>
              <a:rPr lang="en-CA" dirty="0"/>
              <a:t> These are judicial deliberative materials that are </a:t>
            </a:r>
            <a:r>
              <a:rPr lang="en-CA" u="sng" dirty="0"/>
              <a:t>the property of the Justice</a:t>
            </a:r>
            <a:r>
              <a:rPr lang="en-CA" dirty="0"/>
              <a:t>.</a:t>
            </a:r>
            <a:endParaRPr lang="en-US" dirty="0"/>
          </a:p>
          <a:p>
            <a:pPr marL="0" indent="0">
              <a:buNone/>
            </a:pPr>
            <a:endParaRPr lang="en-US" dirty="0"/>
          </a:p>
          <a:p>
            <a:pPr marL="800100" lvl="2" indent="0">
              <a:buNone/>
            </a:pPr>
            <a:r>
              <a:rPr lang="en-CA" u="sng" dirty="0"/>
              <a:t>Collegial Documents</a:t>
            </a:r>
            <a:r>
              <a:rPr lang="en-CA" dirty="0"/>
              <a:t> refers to IR’s such as correspondence, memorandums and notes created by a Justice, his or her Chambers’ personnel or law clerks, or legal counsel employed by the SCC,  in relation to judicial proceedings before the Court </a:t>
            </a:r>
            <a:r>
              <a:rPr lang="en-CA" u="sng" dirty="0"/>
              <a:t>that </a:t>
            </a:r>
            <a:r>
              <a:rPr lang="en-CA" b="1" u="sng" dirty="0"/>
              <a:t>are shared</a:t>
            </a:r>
            <a:r>
              <a:rPr lang="en-CA" u="sng" dirty="0"/>
              <a:t> with other Justices or their Chambers’ personnel </a:t>
            </a:r>
            <a:r>
              <a:rPr lang="en-CA" b="1" u="sng" dirty="0"/>
              <a:t>or reflect the view of more than one justice</a:t>
            </a:r>
            <a:r>
              <a:rPr lang="en-CA" b="1" dirty="0"/>
              <a:t>.</a:t>
            </a:r>
            <a:r>
              <a:rPr lang="en-CA" dirty="0"/>
              <a:t> These are collegial judicial deliberative materials that are </a:t>
            </a:r>
            <a:r>
              <a:rPr lang="en-CA" u="sng" dirty="0"/>
              <a:t>the property of and controlled by the Court</a:t>
            </a:r>
            <a:r>
              <a:rPr lang="en-CA" dirty="0"/>
              <a:t>.</a:t>
            </a:r>
            <a:endParaRPr lang="en-US" dirty="0"/>
          </a:p>
          <a:p>
            <a:pPr marL="857250" lvl="1" indent="-457200">
              <a:buFont typeface="+mj-lt"/>
              <a:buAutoNum type="arabicPeriod"/>
            </a:pPr>
            <a:endParaRPr lang="en-US" sz="1400" b="1" u="sng" dirty="0" smtClean="0">
              <a:solidFill>
                <a:srgbClr val="004200"/>
              </a:solidFill>
              <a:latin typeface="Times New Roman" pitchFamily="18" charset="0"/>
              <a:cs typeface="Times New Roman" pitchFamily="18" charset="0"/>
            </a:endParaRPr>
          </a:p>
        </p:txBody>
      </p:sp>
      <p:pic>
        <p:nvPicPr>
          <p:cNvPr id="6" name="Picture 6" descr="http://ernest/main/toolsresources/logos/BannerwithLogoCentered955x100.jpg"/>
          <p:cNvPicPr>
            <a:picLocks noChangeAspect="1" noChangeArrowheads="1"/>
          </p:cNvPicPr>
          <p:nvPr/>
        </p:nvPicPr>
        <p:blipFill>
          <a:blip r:embed="rId3"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spTree>
    <p:extLst>
      <p:ext uri="{BB962C8B-B14F-4D97-AF65-F5344CB8AC3E}">
        <p14:creationId xmlns:p14="http://schemas.microsoft.com/office/powerpoint/2010/main" val="23118479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fr-CA" b="1" dirty="0"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Challenges</a:t>
            </a:r>
            <a:endParaRPr lang="en-US" b="1" dirty="0">
              <a:solidFill>
                <a:srgbClr val="91552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lvl="1" indent="-342900">
              <a:buFont typeface="+mj-lt"/>
              <a:buAutoNum type="arabicPeriod"/>
            </a:pPr>
            <a:r>
              <a:rPr lang="fr-CA" sz="3200" dirty="0" err="1" smtClean="0">
                <a:solidFill>
                  <a:srgbClr val="004200"/>
                </a:solidFill>
                <a:latin typeface="Times New Roman" pitchFamily="18" charset="0"/>
                <a:cs typeface="Times New Roman" pitchFamily="18" charset="0"/>
              </a:rPr>
              <a:t>Making</a:t>
            </a:r>
            <a:r>
              <a:rPr lang="fr-CA" sz="3200" dirty="0" smtClean="0">
                <a:solidFill>
                  <a:srgbClr val="004200"/>
                </a:solidFill>
                <a:latin typeface="Times New Roman" pitchFamily="18" charset="0"/>
                <a:cs typeface="Times New Roman" pitchFamily="18" charset="0"/>
              </a:rPr>
              <a:t> the case for </a:t>
            </a:r>
            <a:r>
              <a:rPr lang="fr-CA" sz="3200" dirty="0" err="1" smtClean="0">
                <a:solidFill>
                  <a:srgbClr val="004200"/>
                </a:solidFill>
                <a:latin typeface="Times New Roman" pitchFamily="18" charset="0"/>
                <a:cs typeface="Times New Roman" pitchFamily="18" charset="0"/>
              </a:rPr>
              <a:t>preservation</a:t>
            </a:r>
            <a:endParaRPr lang="fr-CA" sz="3200" dirty="0" smtClean="0">
              <a:solidFill>
                <a:srgbClr val="004200"/>
              </a:solidFill>
              <a:latin typeface="Times New Roman" pitchFamily="18" charset="0"/>
              <a:cs typeface="Times New Roman" pitchFamily="18" charset="0"/>
            </a:endParaRPr>
          </a:p>
          <a:p>
            <a:pPr lvl="1" indent="-342900">
              <a:buFont typeface="+mj-lt"/>
              <a:buAutoNum type="arabicPeriod"/>
            </a:pPr>
            <a:r>
              <a:rPr lang="fr-CA" sz="3200" dirty="0" smtClean="0">
                <a:solidFill>
                  <a:srgbClr val="004200"/>
                </a:solidFill>
                <a:latin typeface="Times New Roman" pitchFamily="18" charset="0"/>
                <a:cs typeface="Times New Roman" pitchFamily="18" charset="0"/>
              </a:rPr>
              <a:t>No </a:t>
            </a:r>
            <a:r>
              <a:rPr lang="fr-CA" sz="3200" dirty="0" err="1" smtClean="0">
                <a:solidFill>
                  <a:srgbClr val="004200"/>
                </a:solidFill>
                <a:latin typeface="Times New Roman" pitchFamily="18" charset="0"/>
                <a:cs typeface="Times New Roman" pitchFamily="18" charset="0"/>
              </a:rPr>
              <a:t>precedent</a:t>
            </a:r>
            <a:r>
              <a:rPr lang="fr-CA" sz="3200" dirty="0" smtClean="0">
                <a:solidFill>
                  <a:srgbClr val="004200"/>
                </a:solidFill>
                <a:latin typeface="Times New Roman" pitchFamily="18" charset="0"/>
                <a:cs typeface="Times New Roman" pitchFamily="18" charset="0"/>
              </a:rPr>
              <a:t> for </a:t>
            </a:r>
            <a:r>
              <a:rPr lang="fr-CA" sz="3200" dirty="0" err="1" smtClean="0">
                <a:solidFill>
                  <a:srgbClr val="004200"/>
                </a:solidFill>
                <a:latin typeface="Times New Roman" pitchFamily="18" charset="0"/>
                <a:cs typeface="Times New Roman" pitchFamily="18" charset="0"/>
              </a:rPr>
              <a:t>opening</a:t>
            </a:r>
            <a:r>
              <a:rPr lang="fr-CA" sz="3200" dirty="0" smtClean="0">
                <a:solidFill>
                  <a:srgbClr val="004200"/>
                </a:solidFill>
                <a:latin typeface="Times New Roman" pitchFamily="18" charset="0"/>
                <a:cs typeface="Times New Roman" pitchFamily="18" charset="0"/>
              </a:rPr>
              <a:t> records of </a:t>
            </a:r>
            <a:r>
              <a:rPr lang="fr-CA" sz="3200" dirty="0" err="1" smtClean="0">
                <a:solidFill>
                  <a:srgbClr val="004200"/>
                </a:solidFill>
                <a:latin typeface="Times New Roman" pitchFamily="18" charset="0"/>
                <a:cs typeface="Times New Roman" pitchFamily="18" charset="0"/>
              </a:rPr>
              <a:t>deliberations</a:t>
            </a:r>
            <a:r>
              <a:rPr lang="fr-CA" sz="3200" dirty="0" smtClean="0">
                <a:solidFill>
                  <a:srgbClr val="004200"/>
                </a:solidFill>
                <a:latin typeface="Times New Roman" pitchFamily="18" charset="0"/>
                <a:cs typeface="Times New Roman" pitchFamily="18" charset="0"/>
              </a:rPr>
              <a:t> </a:t>
            </a:r>
            <a:r>
              <a:rPr lang="fr-CA" sz="3200" dirty="0" err="1" smtClean="0">
                <a:solidFill>
                  <a:srgbClr val="004200"/>
                </a:solidFill>
                <a:latin typeface="Times New Roman" pitchFamily="18" charset="0"/>
                <a:cs typeface="Times New Roman" pitchFamily="18" charset="0"/>
              </a:rPr>
              <a:t>prior</a:t>
            </a:r>
            <a:r>
              <a:rPr lang="fr-CA" sz="3200" dirty="0" smtClean="0">
                <a:solidFill>
                  <a:srgbClr val="004200"/>
                </a:solidFill>
                <a:latin typeface="Times New Roman" pitchFamily="18" charset="0"/>
                <a:cs typeface="Times New Roman" pitchFamily="18" charset="0"/>
              </a:rPr>
              <a:t> to </a:t>
            </a:r>
            <a:r>
              <a:rPr lang="fr-CA" sz="3200" dirty="0" err="1" smtClean="0">
                <a:solidFill>
                  <a:srgbClr val="004200"/>
                </a:solidFill>
                <a:latin typeface="Times New Roman" pitchFamily="18" charset="0"/>
                <a:cs typeface="Times New Roman" pitchFamily="18" charset="0"/>
              </a:rPr>
              <a:t>judgement</a:t>
            </a:r>
            <a:r>
              <a:rPr lang="fr-CA" sz="3200" dirty="0" smtClean="0">
                <a:solidFill>
                  <a:srgbClr val="004200"/>
                </a:solidFill>
                <a:latin typeface="Times New Roman" pitchFamily="18" charset="0"/>
                <a:cs typeface="Times New Roman" pitchFamily="18" charset="0"/>
              </a:rPr>
              <a:t> due to </a:t>
            </a:r>
            <a:r>
              <a:rPr lang="fr-CA" sz="3200" dirty="0" err="1" smtClean="0">
                <a:solidFill>
                  <a:srgbClr val="004200"/>
                </a:solidFill>
                <a:latin typeface="Times New Roman" pitchFamily="18" charset="0"/>
                <a:cs typeface="Times New Roman" pitchFamily="18" charset="0"/>
              </a:rPr>
              <a:t>principle</a:t>
            </a:r>
            <a:r>
              <a:rPr lang="fr-CA" sz="3200" dirty="0" smtClean="0">
                <a:solidFill>
                  <a:srgbClr val="004200"/>
                </a:solidFill>
                <a:latin typeface="Times New Roman" pitchFamily="18" charset="0"/>
                <a:cs typeface="Times New Roman" pitchFamily="18" charset="0"/>
              </a:rPr>
              <a:t> of </a:t>
            </a:r>
            <a:r>
              <a:rPr lang="fr-CA" sz="3200" dirty="0" err="1" smtClean="0">
                <a:solidFill>
                  <a:srgbClr val="004200"/>
                </a:solidFill>
                <a:latin typeface="Times New Roman" pitchFamily="18" charset="0"/>
                <a:cs typeface="Times New Roman" pitchFamily="18" charset="0"/>
              </a:rPr>
              <a:t>deliberative</a:t>
            </a:r>
            <a:r>
              <a:rPr lang="fr-CA" sz="3200" dirty="0" smtClean="0">
                <a:solidFill>
                  <a:srgbClr val="004200"/>
                </a:solidFill>
                <a:latin typeface="Times New Roman" pitchFamily="18" charset="0"/>
                <a:cs typeface="Times New Roman" pitchFamily="18" charset="0"/>
              </a:rPr>
              <a:t> </a:t>
            </a:r>
            <a:r>
              <a:rPr lang="fr-CA" sz="3200" dirty="0" err="1" smtClean="0">
                <a:solidFill>
                  <a:srgbClr val="004200"/>
                </a:solidFill>
                <a:latin typeface="Times New Roman" pitchFamily="18" charset="0"/>
                <a:cs typeface="Times New Roman" pitchFamily="18" charset="0"/>
              </a:rPr>
              <a:t>secrecy</a:t>
            </a:r>
            <a:endParaRPr lang="fr-CA" sz="3200" dirty="0" smtClean="0">
              <a:solidFill>
                <a:srgbClr val="004200"/>
              </a:solidFill>
              <a:latin typeface="Times New Roman" pitchFamily="18" charset="0"/>
              <a:cs typeface="Times New Roman" pitchFamily="18" charset="0"/>
            </a:endParaRPr>
          </a:p>
          <a:p>
            <a:pPr lvl="1" indent="-342900">
              <a:buFont typeface="+mj-lt"/>
              <a:buAutoNum type="arabicPeriod"/>
            </a:pPr>
            <a:r>
              <a:rPr lang="fr-CA" sz="3200" dirty="0" err="1" smtClean="0">
                <a:solidFill>
                  <a:srgbClr val="004200"/>
                </a:solidFill>
                <a:latin typeface="Times New Roman" pitchFamily="18" charset="0"/>
                <a:cs typeface="Times New Roman" pitchFamily="18" charset="0"/>
              </a:rPr>
              <a:t>Determining</a:t>
            </a:r>
            <a:r>
              <a:rPr lang="fr-CA" sz="3200" dirty="0" smtClean="0">
                <a:solidFill>
                  <a:srgbClr val="004200"/>
                </a:solidFill>
                <a:latin typeface="Times New Roman" pitchFamily="18" charset="0"/>
                <a:cs typeface="Times New Roman" pitchFamily="18" charset="0"/>
              </a:rPr>
              <a:t> </a:t>
            </a:r>
            <a:r>
              <a:rPr lang="fr-CA" sz="3200" dirty="0" err="1" smtClean="0">
                <a:solidFill>
                  <a:srgbClr val="004200"/>
                </a:solidFill>
                <a:latin typeface="Times New Roman" pitchFamily="18" charset="0"/>
                <a:cs typeface="Times New Roman" pitchFamily="18" charset="0"/>
              </a:rPr>
              <a:t>limits</a:t>
            </a:r>
            <a:r>
              <a:rPr lang="fr-CA" sz="3200" dirty="0" smtClean="0">
                <a:solidFill>
                  <a:srgbClr val="004200"/>
                </a:solidFill>
                <a:latin typeface="Times New Roman" pitchFamily="18" charset="0"/>
                <a:cs typeface="Times New Roman" pitchFamily="18" charset="0"/>
              </a:rPr>
              <a:t> of </a:t>
            </a:r>
            <a:r>
              <a:rPr lang="fr-CA" sz="3200" dirty="0" err="1" smtClean="0">
                <a:solidFill>
                  <a:srgbClr val="004200"/>
                </a:solidFill>
                <a:latin typeface="Times New Roman" pitchFamily="18" charset="0"/>
                <a:cs typeface="Times New Roman" pitchFamily="18" charset="0"/>
              </a:rPr>
              <a:t>deliberative</a:t>
            </a:r>
            <a:r>
              <a:rPr lang="fr-CA" sz="3200" dirty="0" smtClean="0">
                <a:solidFill>
                  <a:srgbClr val="004200"/>
                </a:solidFill>
                <a:latin typeface="Times New Roman" pitchFamily="18" charset="0"/>
                <a:cs typeface="Times New Roman" pitchFamily="18" charset="0"/>
              </a:rPr>
              <a:t> </a:t>
            </a:r>
            <a:r>
              <a:rPr lang="fr-CA" sz="3200" dirty="0" err="1" smtClean="0">
                <a:solidFill>
                  <a:srgbClr val="004200"/>
                </a:solidFill>
                <a:latin typeface="Times New Roman" pitchFamily="18" charset="0"/>
                <a:cs typeface="Times New Roman" pitchFamily="18" charset="0"/>
              </a:rPr>
              <a:t>secrecy</a:t>
            </a:r>
            <a:r>
              <a:rPr lang="fr-CA" sz="3200" dirty="0" smtClean="0">
                <a:solidFill>
                  <a:srgbClr val="004200"/>
                </a:solidFill>
                <a:latin typeface="Times New Roman" pitchFamily="18" charset="0"/>
                <a:cs typeface="Times New Roman" pitchFamily="18" charset="0"/>
              </a:rPr>
              <a:t>, impact of copyright </a:t>
            </a:r>
            <a:r>
              <a:rPr lang="fr-CA" sz="3200" dirty="0" err="1" smtClean="0">
                <a:solidFill>
                  <a:srgbClr val="004200"/>
                </a:solidFill>
                <a:latin typeface="Times New Roman" pitchFamily="18" charset="0"/>
                <a:cs typeface="Times New Roman" pitchFamily="18" charset="0"/>
              </a:rPr>
              <a:t>law</a:t>
            </a:r>
            <a:r>
              <a:rPr lang="fr-CA" sz="3200" dirty="0" smtClean="0">
                <a:solidFill>
                  <a:srgbClr val="004200"/>
                </a:solidFill>
                <a:latin typeface="Times New Roman" pitchFamily="18" charset="0"/>
                <a:cs typeface="Times New Roman" pitchFamily="18" charset="0"/>
              </a:rPr>
              <a:t> and how to manage solicitor-client </a:t>
            </a:r>
            <a:r>
              <a:rPr lang="fr-CA" sz="3200" dirty="0" err="1" smtClean="0">
                <a:solidFill>
                  <a:srgbClr val="004200"/>
                </a:solidFill>
                <a:latin typeface="Times New Roman" pitchFamily="18" charset="0"/>
                <a:cs typeface="Times New Roman" pitchFamily="18" charset="0"/>
              </a:rPr>
              <a:t>privilege</a:t>
            </a:r>
            <a:r>
              <a:rPr lang="fr-CA" sz="3200" dirty="0" smtClean="0">
                <a:solidFill>
                  <a:srgbClr val="004200"/>
                </a:solidFill>
                <a:latin typeface="Times New Roman" pitchFamily="18" charset="0"/>
                <a:cs typeface="Times New Roman" pitchFamily="18" charset="0"/>
              </a:rPr>
              <a:t> </a:t>
            </a:r>
            <a:r>
              <a:rPr lang="fr-CA" sz="3200" dirty="0" err="1" smtClean="0">
                <a:solidFill>
                  <a:srgbClr val="004200"/>
                </a:solidFill>
                <a:latin typeface="Times New Roman" pitchFamily="18" charset="0"/>
                <a:cs typeface="Times New Roman" pitchFamily="18" charset="0"/>
              </a:rPr>
              <a:t>with</a:t>
            </a:r>
            <a:r>
              <a:rPr lang="fr-CA" sz="3200" dirty="0" smtClean="0">
                <a:solidFill>
                  <a:srgbClr val="004200"/>
                </a:solidFill>
                <a:latin typeface="Times New Roman" pitchFamily="18" charset="0"/>
                <a:cs typeface="Times New Roman" pitchFamily="18" charset="0"/>
              </a:rPr>
              <a:t> respect to opinions </a:t>
            </a:r>
            <a:r>
              <a:rPr lang="fr-CA" sz="3200" dirty="0" err="1" smtClean="0">
                <a:solidFill>
                  <a:srgbClr val="004200"/>
                </a:solidFill>
                <a:latin typeface="Times New Roman" pitchFamily="18" charset="0"/>
                <a:cs typeface="Times New Roman" pitchFamily="18" charset="0"/>
              </a:rPr>
              <a:t>prepared</a:t>
            </a:r>
            <a:r>
              <a:rPr lang="fr-CA" sz="3200" dirty="0" smtClean="0">
                <a:solidFill>
                  <a:srgbClr val="004200"/>
                </a:solidFill>
                <a:latin typeface="Times New Roman" pitchFamily="18" charset="0"/>
                <a:cs typeface="Times New Roman" pitchFamily="18" charset="0"/>
              </a:rPr>
              <a:t> by staff </a:t>
            </a:r>
            <a:r>
              <a:rPr lang="fr-CA" sz="3200" dirty="0" err="1" smtClean="0">
                <a:solidFill>
                  <a:srgbClr val="004200"/>
                </a:solidFill>
                <a:latin typeface="Times New Roman" pitchFamily="18" charset="0"/>
                <a:cs typeface="Times New Roman" pitchFamily="18" charset="0"/>
              </a:rPr>
              <a:t>lawyers</a:t>
            </a:r>
            <a:endParaRPr lang="fr-CA" sz="3200" dirty="0" smtClean="0">
              <a:solidFill>
                <a:srgbClr val="004200"/>
              </a:solidFill>
              <a:latin typeface="Times New Roman" pitchFamily="18" charset="0"/>
              <a:cs typeface="Times New Roman" pitchFamily="18" charset="0"/>
            </a:endParaRPr>
          </a:p>
          <a:p>
            <a:pPr lvl="1" indent="-342900">
              <a:buFont typeface="+mj-lt"/>
              <a:buAutoNum type="arabicPeriod"/>
            </a:pPr>
            <a:r>
              <a:rPr lang="fr-CA" sz="3200" dirty="0" err="1" smtClean="0">
                <a:solidFill>
                  <a:srgbClr val="004200"/>
                </a:solidFill>
                <a:latin typeface="Times New Roman" pitchFamily="18" charset="0"/>
                <a:cs typeface="Times New Roman" pitchFamily="18" charset="0"/>
              </a:rPr>
              <a:t>Clarifying</a:t>
            </a:r>
            <a:r>
              <a:rPr lang="fr-CA" sz="3200" dirty="0" smtClean="0">
                <a:solidFill>
                  <a:srgbClr val="004200"/>
                </a:solidFill>
                <a:latin typeface="Times New Roman" pitchFamily="18" charset="0"/>
                <a:cs typeface="Times New Roman" pitchFamily="18" charset="0"/>
              </a:rPr>
              <a:t> </a:t>
            </a:r>
            <a:r>
              <a:rPr lang="fr-CA" sz="3200" dirty="0" err="1" smtClean="0">
                <a:solidFill>
                  <a:srgbClr val="004200"/>
                </a:solidFill>
                <a:latin typeface="Times New Roman" pitchFamily="18" charset="0"/>
                <a:cs typeface="Times New Roman" pitchFamily="18" charset="0"/>
              </a:rPr>
              <a:t>definitions</a:t>
            </a:r>
            <a:endParaRPr lang="fr-CA" sz="3200" dirty="0" smtClean="0">
              <a:solidFill>
                <a:srgbClr val="004200"/>
              </a:solidFill>
              <a:latin typeface="Times New Roman" pitchFamily="18" charset="0"/>
              <a:cs typeface="Times New Roman" pitchFamily="18" charset="0"/>
            </a:endParaRPr>
          </a:p>
          <a:p>
            <a:pPr lvl="1" indent="-342900">
              <a:buFont typeface="+mj-lt"/>
              <a:buAutoNum type="arabicPeriod"/>
            </a:pPr>
            <a:r>
              <a:rPr lang="fr-CA" sz="3200" dirty="0" err="1" smtClean="0">
                <a:solidFill>
                  <a:srgbClr val="004200"/>
                </a:solidFill>
                <a:latin typeface="Times New Roman" pitchFamily="18" charset="0"/>
                <a:cs typeface="Times New Roman" pitchFamily="18" charset="0"/>
              </a:rPr>
              <a:t>Staying</a:t>
            </a:r>
            <a:r>
              <a:rPr lang="fr-CA" sz="3200" dirty="0" smtClean="0">
                <a:solidFill>
                  <a:srgbClr val="004200"/>
                </a:solidFill>
                <a:latin typeface="Times New Roman" pitchFamily="18" charset="0"/>
                <a:cs typeface="Times New Roman" pitchFamily="18" charset="0"/>
              </a:rPr>
              <a:t> the course</a:t>
            </a:r>
            <a:endParaRPr lang="en-US" sz="3200" dirty="0" smtClean="0">
              <a:solidFill>
                <a:srgbClr val="004200"/>
              </a:solidFill>
              <a:latin typeface="Times New Roman" pitchFamily="18" charset="0"/>
              <a:cs typeface="Times New Roman" pitchFamily="18" charset="0"/>
            </a:endParaRPr>
          </a:p>
        </p:txBody>
      </p:sp>
      <p:pic>
        <p:nvPicPr>
          <p:cNvPr id="6" name="Picture 6" descr="http://ernest/main/toolsresources/logos/BannerwithLogoCentered955x100.jpg"/>
          <p:cNvPicPr>
            <a:picLocks noChangeAspect="1" noChangeArrowheads="1"/>
          </p:cNvPicPr>
          <p:nvPr/>
        </p:nvPicPr>
        <p:blipFill>
          <a:blip r:embed="rId3"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spTree>
    <p:extLst>
      <p:ext uri="{BB962C8B-B14F-4D97-AF65-F5344CB8AC3E}">
        <p14:creationId xmlns:p14="http://schemas.microsoft.com/office/powerpoint/2010/main" val="19213252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fr-CA" b="1" dirty="0" err="1"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Deliberative</a:t>
            </a:r>
            <a:r>
              <a:rPr lang="fr-CA" b="1" dirty="0"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 </a:t>
            </a:r>
            <a:r>
              <a:rPr lang="fr-CA" b="1" dirty="0" err="1"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Secrecy</a:t>
            </a:r>
            <a:endParaRPr lang="en-US" b="1" dirty="0">
              <a:solidFill>
                <a:srgbClr val="91552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sz="2400" dirty="0"/>
              <a:t>While we expect openness of deliberations in our legislative and administrative bodies, adjudicative processes have traditionally been secret. Not just in the Supreme Court, but in every other court in the country. Not just today, but dating back to the earliest days of the Republic and before. Not merely in this country or in the other common law jurisdictions, but almost without exception in the civilized world. This tradition of deliberative secrecy – which applies both to judges and lay factfinders – leads to an openness of discussion that enhances </a:t>
            </a:r>
            <a:r>
              <a:rPr lang="en-US" sz="2400" dirty="0" smtClean="0"/>
              <a:t>deliberations.	</a:t>
            </a:r>
            <a:r>
              <a:rPr lang="en-US" sz="1800" dirty="0" smtClean="0"/>
              <a:t>	</a:t>
            </a:r>
          </a:p>
          <a:p>
            <a:pPr marL="800100" lvl="2" indent="0">
              <a:buNone/>
            </a:pPr>
            <a:r>
              <a:rPr lang="en-US" sz="1400" dirty="0" err="1" smtClean="0"/>
              <a:t>Kozinski</a:t>
            </a:r>
            <a:r>
              <a:rPr lang="en-US" sz="1400" dirty="0"/>
              <a:t>, Alex (Judge of the United States Court of Appeals for the Ninth Circuit), “Book Review of Conduct Unbecoming, Closed Chambers: The First Eye Witness Account of the Epic Struggles Inside the Supreme Court, by Edward P. Lazarus” (New York: Times Books, 1998), </a:t>
            </a:r>
            <a:r>
              <a:rPr lang="en-US" sz="1400" i="1" dirty="0"/>
              <a:t>Yale Law Journal</a:t>
            </a:r>
            <a:r>
              <a:rPr lang="en-US" sz="1400" dirty="0"/>
              <a:t>, Vol. 108, Issue 4 (January 1999), pp. 836-878, at p. 874</a:t>
            </a:r>
            <a:r>
              <a:rPr lang="en-US" sz="1000" dirty="0"/>
              <a:t>.</a:t>
            </a:r>
          </a:p>
          <a:p>
            <a:pPr marL="0" indent="0">
              <a:buNone/>
            </a:pPr>
            <a:endParaRPr lang="en-US" sz="1800" b="1" dirty="0" smtClean="0">
              <a:solidFill>
                <a:srgbClr val="004200"/>
              </a:solidFill>
              <a:latin typeface="Times New Roman" pitchFamily="18" charset="0"/>
              <a:cs typeface="Times New Roman" pitchFamily="18" charset="0"/>
            </a:endParaRPr>
          </a:p>
        </p:txBody>
      </p:sp>
      <p:pic>
        <p:nvPicPr>
          <p:cNvPr id="6" name="Picture 6" descr="http://ernest/main/toolsresources/logos/BannerwithLogoCentered955x100.jpg"/>
          <p:cNvPicPr>
            <a:picLocks noChangeAspect="1" noChangeArrowheads="1"/>
          </p:cNvPicPr>
          <p:nvPr/>
        </p:nvPicPr>
        <p:blipFill>
          <a:blip r:embed="rId3"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spTree>
    <p:extLst>
      <p:ext uri="{BB962C8B-B14F-4D97-AF65-F5344CB8AC3E}">
        <p14:creationId xmlns:p14="http://schemas.microsoft.com/office/powerpoint/2010/main" val="19617165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b="1" dirty="0" err="1"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Other</a:t>
            </a:r>
            <a:r>
              <a:rPr lang="fr-CA" b="1" dirty="0"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 </a:t>
            </a:r>
            <a:r>
              <a:rPr lang="fr-CA" b="1" dirty="0" err="1"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jurisdictions</a:t>
            </a:r>
            <a:endParaRPr lang="en-US" b="1" dirty="0">
              <a:solidFill>
                <a:srgbClr val="91552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1000" dirty="0" smtClean="0"/>
              <a:t>.</a:t>
            </a:r>
            <a:endParaRPr lang="en-US" sz="1000" dirty="0"/>
          </a:p>
          <a:p>
            <a:pPr marL="0" indent="0">
              <a:buNone/>
            </a:pPr>
            <a:r>
              <a:rPr lang="fr-CA" sz="1800" b="1" dirty="0" err="1" smtClean="0">
                <a:solidFill>
                  <a:srgbClr val="004200"/>
                </a:solidFill>
                <a:latin typeface="Times New Roman" pitchFamily="18" charset="0"/>
                <a:cs typeface="Times New Roman" pitchFamily="18" charset="0"/>
              </a:rPr>
              <a:t>Collegial</a:t>
            </a:r>
            <a:r>
              <a:rPr lang="fr-CA" sz="1800" b="1" dirty="0" smtClean="0">
                <a:solidFill>
                  <a:srgbClr val="004200"/>
                </a:solidFill>
                <a:latin typeface="Times New Roman" pitchFamily="18" charset="0"/>
                <a:cs typeface="Times New Roman" pitchFamily="18" charset="0"/>
              </a:rPr>
              <a:t> files </a:t>
            </a:r>
            <a:r>
              <a:rPr lang="fr-CA" sz="1800" b="1" dirty="0" err="1" smtClean="0">
                <a:solidFill>
                  <a:srgbClr val="004200"/>
                </a:solidFill>
                <a:latin typeface="Times New Roman" pitchFamily="18" charset="0"/>
                <a:cs typeface="Times New Roman" pitchFamily="18" charset="0"/>
              </a:rPr>
              <a:t>appear</a:t>
            </a:r>
            <a:r>
              <a:rPr lang="fr-CA" sz="1800" b="1" dirty="0" smtClean="0">
                <a:solidFill>
                  <a:srgbClr val="004200"/>
                </a:solidFill>
                <a:latin typeface="Times New Roman" pitchFamily="18" charset="0"/>
                <a:cs typeface="Times New Roman" pitchFamily="18" charset="0"/>
              </a:rPr>
              <a:t> to </a:t>
            </a:r>
            <a:r>
              <a:rPr lang="fr-CA" sz="1800" b="1" dirty="0" err="1" smtClean="0">
                <a:solidFill>
                  <a:srgbClr val="004200"/>
                </a:solidFill>
                <a:latin typeface="Times New Roman" pitchFamily="18" charset="0"/>
                <a:cs typeface="Times New Roman" pitchFamily="18" charset="0"/>
              </a:rPr>
              <a:t>be</a:t>
            </a:r>
            <a:r>
              <a:rPr lang="fr-CA" sz="1800" b="1" dirty="0" smtClean="0">
                <a:solidFill>
                  <a:srgbClr val="004200"/>
                </a:solidFill>
                <a:latin typeface="Times New Roman" pitchFamily="18" charset="0"/>
                <a:cs typeface="Times New Roman" pitchFamily="18" charset="0"/>
              </a:rPr>
              <a:t> unique in the Canadian </a:t>
            </a:r>
            <a:r>
              <a:rPr lang="fr-CA" sz="1800" b="1" dirty="0" err="1" smtClean="0">
                <a:solidFill>
                  <a:srgbClr val="004200"/>
                </a:solidFill>
                <a:latin typeface="Times New Roman" pitchFamily="18" charset="0"/>
                <a:cs typeface="Times New Roman" pitchFamily="18" charset="0"/>
              </a:rPr>
              <a:t>context</a:t>
            </a:r>
            <a:endParaRPr lang="fr-CA" sz="1800" b="1" dirty="0" smtClean="0">
              <a:solidFill>
                <a:srgbClr val="004200"/>
              </a:solidFill>
              <a:latin typeface="Times New Roman" pitchFamily="18" charset="0"/>
              <a:cs typeface="Times New Roman" pitchFamily="18" charset="0"/>
            </a:endParaRPr>
          </a:p>
          <a:p>
            <a:r>
              <a:rPr lang="fr-CA" sz="1800" b="1" dirty="0" err="1" smtClean="0">
                <a:solidFill>
                  <a:srgbClr val="004200"/>
                </a:solidFill>
                <a:latin typeface="Times New Roman" pitchFamily="18" charset="0"/>
                <a:cs typeface="Times New Roman" pitchFamily="18" charset="0"/>
              </a:rPr>
              <a:t>Other</a:t>
            </a:r>
            <a:r>
              <a:rPr lang="fr-CA" sz="1800" b="1" dirty="0" smtClean="0">
                <a:solidFill>
                  <a:srgbClr val="004200"/>
                </a:solidFill>
                <a:latin typeface="Times New Roman" pitchFamily="18" charset="0"/>
                <a:cs typeface="Times New Roman" pitchFamily="18" charset="0"/>
              </a:rPr>
              <a:t> Canadian </a:t>
            </a:r>
            <a:r>
              <a:rPr lang="fr-CA" sz="1800" b="1" dirty="0" err="1" smtClean="0">
                <a:solidFill>
                  <a:srgbClr val="004200"/>
                </a:solidFill>
                <a:latin typeface="Times New Roman" pitchFamily="18" charset="0"/>
                <a:cs typeface="Times New Roman" pitchFamily="18" charset="0"/>
              </a:rPr>
              <a:t>jurisdictions</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allow</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their</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judges</a:t>
            </a:r>
            <a:r>
              <a:rPr lang="fr-CA" sz="1800" b="1" dirty="0" smtClean="0">
                <a:solidFill>
                  <a:srgbClr val="004200"/>
                </a:solidFill>
                <a:latin typeface="Times New Roman" pitchFamily="18" charset="0"/>
                <a:cs typeface="Times New Roman" pitchFamily="18" charset="0"/>
              </a:rPr>
              <a:t> to manage, control and dispose of </a:t>
            </a:r>
            <a:r>
              <a:rPr lang="fr-CA" sz="1800" b="1" dirty="0" err="1" smtClean="0">
                <a:solidFill>
                  <a:srgbClr val="004200"/>
                </a:solidFill>
                <a:latin typeface="Times New Roman" pitchFamily="18" charset="0"/>
                <a:cs typeface="Times New Roman" pitchFamily="18" charset="0"/>
              </a:rPr>
              <a:t>their</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judicial</a:t>
            </a:r>
            <a:r>
              <a:rPr lang="fr-CA" sz="1800" b="1" dirty="0" smtClean="0">
                <a:solidFill>
                  <a:srgbClr val="004200"/>
                </a:solidFill>
                <a:latin typeface="Times New Roman" pitchFamily="18" charset="0"/>
                <a:cs typeface="Times New Roman" pitchFamily="18" charset="0"/>
              </a:rPr>
              <a:t> information as </a:t>
            </a:r>
            <a:r>
              <a:rPr lang="fr-CA" sz="1800" b="1" dirty="0" err="1" smtClean="0">
                <a:solidFill>
                  <a:srgbClr val="004200"/>
                </a:solidFill>
                <a:latin typeface="Times New Roman" pitchFamily="18" charset="0"/>
                <a:cs typeface="Times New Roman" pitchFamily="18" charset="0"/>
              </a:rPr>
              <a:t>personal</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papers</a:t>
            </a:r>
            <a:endParaRPr lang="fr-CA" sz="1800" b="1" dirty="0" smtClean="0">
              <a:solidFill>
                <a:srgbClr val="004200"/>
              </a:solidFill>
              <a:latin typeface="Times New Roman" pitchFamily="18" charset="0"/>
              <a:cs typeface="Times New Roman" pitchFamily="18" charset="0"/>
            </a:endParaRPr>
          </a:p>
          <a:p>
            <a:r>
              <a:rPr lang="fr-CA" sz="1800" b="1" dirty="0" smtClean="0">
                <a:solidFill>
                  <a:srgbClr val="004200"/>
                </a:solidFill>
                <a:latin typeface="Times New Roman" pitchFamily="18" charset="0"/>
                <a:cs typeface="Times New Roman" pitchFamily="18" charset="0"/>
              </a:rPr>
              <a:t>No distinction </a:t>
            </a:r>
            <a:r>
              <a:rPr lang="fr-CA" sz="1800" b="1" dirty="0" err="1" smtClean="0">
                <a:solidFill>
                  <a:srgbClr val="004200"/>
                </a:solidFill>
                <a:latin typeface="Times New Roman" pitchFamily="18" charset="0"/>
                <a:cs typeface="Times New Roman" pitchFamily="18" charset="0"/>
              </a:rPr>
              <a:t>is</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drawn</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between</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deliberative</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materials</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such</a:t>
            </a:r>
            <a:r>
              <a:rPr lang="fr-CA" sz="1800" b="1" dirty="0" smtClean="0">
                <a:solidFill>
                  <a:srgbClr val="004200"/>
                </a:solidFill>
                <a:latin typeface="Times New Roman" pitchFamily="18" charset="0"/>
                <a:cs typeface="Times New Roman" pitchFamily="18" charset="0"/>
              </a:rPr>
              <a:t> as </a:t>
            </a:r>
            <a:r>
              <a:rPr lang="fr-CA" sz="1800" b="1" dirty="0" err="1" smtClean="0">
                <a:solidFill>
                  <a:srgbClr val="004200"/>
                </a:solidFill>
                <a:latin typeface="Times New Roman" pitchFamily="18" charset="0"/>
                <a:cs typeface="Times New Roman" pitchFamily="18" charset="0"/>
              </a:rPr>
              <a:t>bench</a:t>
            </a:r>
            <a:r>
              <a:rPr lang="fr-CA" sz="1800" b="1" dirty="0" smtClean="0">
                <a:solidFill>
                  <a:srgbClr val="004200"/>
                </a:solidFill>
                <a:latin typeface="Times New Roman" pitchFamily="18" charset="0"/>
                <a:cs typeface="Times New Roman" pitchFamily="18" charset="0"/>
              </a:rPr>
              <a:t> memos, </a:t>
            </a:r>
            <a:r>
              <a:rPr lang="fr-CA" sz="1800" b="1" dirty="0" err="1" smtClean="0">
                <a:solidFill>
                  <a:srgbClr val="004200"/>
                </a:solidFill>
                <a:latin typeface="Times New Roman" pitchFamily="18" charset="0"/>
                <a:cs typeface="Times New Roman" pitchFamily="18" charset="0"/>
              </a:rPr>
              <a:t>draft</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judgments</a:t>
            </a:r>
            <a:r>
              <a:rPr lang="fr-CA" sz="1800" b="1" dirty="0" smtClean="0">
                <a:solidFill>
                  <a:srgbClr val="004200"/>
                </a:solidFill>
                <a:latin typeface="Times New Roman" pitchFamily="18" charset="0"/>
                <a:cs typeface="Times New Roman" pitchFamily="18" charset="0"/>
              </a:rPr>
              <a:t> and notes on discussions </a:t>
            </a:r>
            <a:r>
              <a:rPr lang="fr-CA" sz="1800" b="1" dirty="0" err="1" smtClean="0">
                <a:solidFill>
                  <a:srgbClr val="004200"/>
                </a:solidFill>
                <a:latin typeface="Times New Roman" pitchFamily="18" charset="0"/>
                <a:cs typeface="Times New Roman" pitchFamily="18" charset="0"/>
              </a:rPr>
              <a:t>between</a:t>
            </a:r>
            <a:r>
              <a:rPr lang="fr-CA" sz="1800" b="1" dirty="0" smtClean="0">
                <a:solidFill>
                  <a:srgbClr val="004200"/>
                </a:solidFill>
                <a:latin typeface="Times New Roman" pitchFamily="18" charset="0"/>
                <a:cs typeface="Times New Roman" pitchFamily="18" charset="0"/>
              </a:rPr>
              <a:t> panel </a:t>
            </a:r>
            <a:r>
              <a:rPr lang="fr-CA" sz="1800" b="1" dirty="0" err="1" smtClean="0">
                <a:solidFill>
                  <a:srgbClr val="004200"/>
                </a:solidFill>
                <a:latin typeface="Times New Roman" pitchFamily="18" charset="0"/>
                <a:cs typeface="Times New Roman" pitchFamily="18" charset="0"/>
              </a:rPr>
              <a:t>members</a:t>
            </a:r>
            <a:r>
              <a:rPr lang="fr-CA" sz="1800" b="1" dirty="0" smtClean="0">
                <a:solidFill>
                  <a:srgbClr val="004200"/>
                </a:solidFill>
                <a:latin typeface="Times New Roman" pitchFamily="18" charset="0"/>
                <a:cs typeface="Times New Roman" pitchFamily="18" charset="0"/>
              </a:rPr>
              <a:t> on a court of </a:t>
            </a:r>
            <a:r>
              <a:rPr lang="fr-CA" sz="1800" b="1" dirty="0" err="1" smtClean="0">
                <a:solidFill>
                  <a:srgbClr val="004200"/>
                </a:solidFill>
                <a:latin typeface="Times New Roman" pitchFamily="18" charset="0"/>
                <a:cs typeface="Times New Roman" pitchFamily="18" charset="0"/>
              </a:rPr>
              <a:t>appeal</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generated</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through</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collegial</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deliberation</a:t>
            </a:r>
            <a:r>
              <a:rPr lang="fr-CA" sz="1800" b="1" dirty="0" smtClean="0">
                <a:solidFill>
                  <a:srgbClr val="004200"/>
                </a:solidFill>
                <a:latin typeface="Times New Roman" pitchFamily="18" charset="0"/>
                <a:cs typeface="Times New Roman" pitchFamily="18" charset="0"/>
              </a:rPr>
              <a:t>’ or collaboration, and </a:t>
            </a:r>
            <a:r>
              <a:rPr lang="fr-CA" sz="1800" b="1" dirty="0" err="1" smtClean="0">
                <a:solidFill>
                  <a:srgbClr val="004200"/>
                </a:solidFill>
                <a:latin typeface="Times New Roman" pitchFamily="18" charset="0"/>
                <a:cs typeface="Times New Roman" pitchFamily="18" charset="0"/>
              </a:rPr>
              <a:t>other</a:t>
            </a:r>
            <a:r>
              <a:rPr lang="fr-CA" sz="1800" b="1" dirty="0" smtClean="0">
                <a:solidFill>
                  <a:srgbClr val="004200"/>
                </a:solidFill>
                <a:latin typeface="Times New Roman" pitchFamily="18" charset="0"/>
                <a:cs typeface="Times New Roman" pitchFamily="18" charset="0"/>
              </a:rPr>
              <a:t> types of notes, </a:t>
            </a:r>
            <a:r>
              <a:rPr lang="fr-CA" sz="1800" b="1" dirty="0" err="1" smtClean="0">
                <a:solidFill>
                  <a:srgbClr val="004200"/>
                </a:solidFill>
                <a:latin typeface="Times New Roman" pitchFamily="18" charset="0"/>
                <a:cs typeface="Times New Roman" pitchFamily="18" charset="0"/>
              </a:rPr>
              <a:t>bench</a:t>
            </a:r>
            <a:r>
              <a:rPr lang="fr-CA" sz="1800" b="1" dirty="0" smtClean="0">
                <a:solidFill>
                  <a:srgbClr val="004200"/>
                </a:solidFill>
                <a:latin typeface="Times New Roman" pitchFamily="18" charset="0"/>
                <a:cs typeface="Times New Roman" pitchFamily="18" charset="0"/>
              </a:rPr>
              <a:t> memos and </a:t>
            </a:r>
            <a:r>
              <a:rPr lang="fr-CA" sz="1800" b="1" dirty="0" err="1" smtClean="0">
                <a:solidFill>
                  <a:srgbClr val="004200"/>
                </a:solidFill>
                <a:latin typeface="Times New Roman" pitchFamily="18" charset="0"/>
                <a:cs typeface="Times New Roman" pitchFamily="18" charset="0"/>
              </a:rPr>
              <a:t>drafts</a:t>
            </a:r>
            <a:r>
              <a:rPr lang="fr-CA" sz="1800" b="1" dirty="0" smtClean="0">
                <a:solidFill>
                  <a:srgbClr val="004200"/>
                </a:solidFill>
                <a:latin typeface="Times New Roman" pitchFamily="18" charset="0"/>
                <a:cs typeface="Times New Roman" pitchFamily="18" charset="0"/>
              </a:rPr>
              <a:t> not </a:t>
            </a:r>
            <a:r>
              <a:rPr lang="fr-CA" sz="1800" b="1" dirty="0" err="1" smtClean="0">
                <a:solidFill>
                  <a:srgbClr val="004200"/>
                </a:solidFill>
                <a:latin typeface="Times New Roman" pitchFamily="18" charset="0"/>
                <a:cs typeface="Times New Roman" pitchFamily="18" charset="0"/>
              </a:rPr>
              <a:t>circulated</a:t>
            </a:r>
            <a:r>
              <a:rPr lang="fr-CA" sz="1800" b="1" dirty="0" smtClean="0">
                <a:solidFill>
                  <a:srgbClr val="004200"/>
                </a:solidFill>
                <a:latin typeface="Times New Roman" pitchFamily="18" charset="0"/>
                <a:cs typeface="Times New Roman" pitchFamily="18" charset="0"/>
              </a:rPr>
              <a:t> or </a:t>
            </a:r>
            <a:r>
              <a:rPr lang="fr-CA" sz="1800" b="1" dirty="0" err="1" smtClean="0">
                <a:solidFill>
                  <a:srgbClr val="004200"/>
                </a:solidFill>
                <a:latin typeface="Times New Roman" pitchFamily="18" charset="0"/>
                <a:cs typeface="Times New Roman" pitchFamily="18" charset="0"/>
              </a:rPr>
              <a:t>shared</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with</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colleagues</a:t>
            </a:r>
            <a:r>
              <a:rPr lang="fr-CA" sz="1800" b="1" dirty="0" smtClean="0">
                <a:solidFill>
                  <a:srgbClr val="004200"/>
                </a:solidFill>
                <a:latin typeface="Times New Roman" pitchFamily="18" charset="0"/>
                <a:cs typeface="Times New Roman" pitchFamily="18" charset="0"/>
              </a:rPr>
              <a:t> on the </a:t>
            </a:r>
            <a:r>
              <a:rPr lang="fr-CA" sz="1800" b="1" dirty="0" err="1" smtClean="0">
                <a:solidFill>
                  <a:srgbClr val="004200"/>
                </a:solidFill>
                <a:latin typeface="Times New Roman" pitchFamily="18" charset="0"/>
                <a:cs typeface="Times New Roman" pitchFamily="18" charset="0"/>
              </a:rPr>
              <a:t>bench</a:t>
            </a:r>
            <a:r>
              <a:rPr lang="fr-CA" sz="1800" b="1" dirty="0" smtClean="0">
                <a:solidFill>
                  <a:srgbClr val="004200"/>
                </a:solidFill>
                <a:latin typeface="Times New Roman" pitchFamily="18" charset="0"/>
                <a:cs typeface="Times New Roman" pitchFamily="18" charset="0"/>
              </a:rPr>
              <a:t>.</a:t>
            </a:r>
          </a:p>
          <a:p>
            <a:r>
              <a:rPr lang="fr-CA" sz="1800" b="1" dirty="0" smtClean="0">
                <a:solidFill>
                  <a:srgbClr val="004200"/>
                </a:solidFill>
                <a:latin typeface="Times New Roman" pitchFamily="18" charset="0"/>
                <a:cs typeface="Times New Roman" pitchFamily="18" charset="0"/>
              </a:rPr>
              <a:t>US, UK and </a:t>
            </a:r>
            <a:r>
              <a:rPr lang="fr-CA" sz="1800" b="1" dirty="0" err="1" smtClean="0">
                <a:solidFill>
                  <a:srgbClr val="004200"/>
                </a:solidFill>
                <a:latin typeface="Times New Roman" pitchFamily="18" charset="0"/>
                <a:cs typeface="Times New Roman" pitchFamily="18" charset="0"/>
              </a:rPr>
              <a:t>Australia</a:t>
            </a:r>
            <a:r>
              <a:rPr lang="fr-CA" sz="1800" b="1" dirty="0">
                <a:solidFill>
                  <a:srgbClr val="004200"/>
                </a:solidFill>
                <a:latin typeface="Times New Roman" pitchFamily="18" charset="0"/>
                <a:cs typeface="Times New Roman" pitchFamily="18" charset="0"/>
              </a:rPr>
              <a:t> </a:t>
            </a:r>
            <a:r>
              <a:rPr lang="fr-CA" sz="1800" b="1" dirty="0" smtClean="0">
                <a:solidFill>
                  <a:srgbClr val="004200"/>
                </a:solidFill>
                <a:latin typeface="Times New Roman" pitchFamily="18" charset="0"/>
                <a:cs typeface="Times New Roman" pitchFamily="18" charset="0"/>
              </a:rPr>
              <a:t>encourage </a:t>
            </a:r>
            <a:r>
              <a:rPr lang="fr-CA" sz="1800" b="1" dirty="0" err="1" smtClean="0">
                <a:solidFill>
                  <a:srgbClr val="004200"/>
                </a:solidFill>
                <a:latin typeface="Times New Roman" pitchFamily="18" charset="0"/>
                <a:cs typeface="Times New Roman" pitchFamily="18" charset="0"/>
              </a:rPr>
              <a:t>archiving</a:t>
            </a:r>
            <a:r>
              <a:rPr lang="fr-CA" sz="1800" b="1" dirty="0" smtClean="0">
                <a:solidFill>
                  <a:srgbClr val="004200"/>
                </a:solidFill>
                <a:latin typeface="Times New Roman" pitchFamily="18" charset="0"/>
                <a:cs typeface="Times New Roman" pitchFamily="18" charset="0"/>
              </a:rPr>
              <a:t> of </a:t>
            </a:r>
            <a:r>
              <a:rPr lang="fr-CA" sz="1800" b="1" dirty="0" err="1" smtClean="0">
                <a:solidFill>
                  <a:srgbClr val="004200"/>
                </a:solidFill>
                <a:latin typeface="Times New Roman" pitchFamily="18" charset="0"/>
                <a:cs typeface="Times New Roman" pitchFamily="18" charset="0"/>
              </a:rPr>
              <a:t>judicial</a:t>
            </a:r>
            <a:r>
              <a:rPr lang="fr-CA" sz="1800" b="1" dirty="0" smtClean="0">
                <a:solidFill>
                  <a:srgbClr val="004200"/>
                </a:solidFill>
                <a:latin typeface="Times New Roman" pitchFamily="18" charset="0"/>
                <a:cs typeface="Times New Roman" pitchFamily="18" charset="0"/>
              </a:rPr>
              <a:t> information to </a:t>
            </a:r>
            <a:r>
              <a:rPr lang="fr-CA" sz="1800" b="1" dirty="0" err="1" smtClean="0">
                <a:solidFill>
                  <a:srgbClr val="004200"/>
                </a:solidFill>
                <a:latin typeface="Times New Roman" pitchFamily="18" charset="0"/>
                <a:cs typeface="Times New Roman" pitchFamily="18" charset="0"/>
              </a:rPr>
              <a:t>their</a:t>
            </a:r>
            <a:r>
              <a:rPr lang="fr-CA" sz="1800" b="1" dirty="0" smtClean="0">
                <a:solidFill>
                  <a:srgbClr val="004200"/>
                </a:solidFill>
                <a:latin typeface="Times New Roman" pitchFamily="18" charset="0"/>
                <a:cs typeface="Times New Roman" pitchFamily="18" charset="0"/>
              </a:rPr>
              <a:t> national archives – the </a:t>
            </a:r>
            <a:r>
              <a:rPr lang="fr-CA" sz="1800" b="1" dirty="0" err="1" smtClean="0">
                <a:solidFill>
                  <a:srgbClr val="004200"/>
                </a:solidFill>
                <a:latin typeface="Times New Roman" pitchFamily="18" charset="0"/>
                <a:cs typeface="Times New Roman" pitchFamily="18" charset="0"/>
              </a:rPr>
              <a:t>judge</a:t>
            </a:r>
            <a:r>
              <a:rPr lang="fr-CA" sz="1800" b="1" dirty="0" smtClean="0">
                <a:solidFill>
                  <a:srgbClr val="004200"/>
                </a:solidFill>
                <a:latin typeface="Times New Roman" pitchFamily="18" charset="0"/>
                <a:cs typeface="Times New Roman" pitchFamily="18" charset="0"/>
              </a:rPr>
              <a:t> </a:t>
            </a:r>
            <a:r>
              <a:rPr lang="fr-CA" sz="1800" b="1" dirty="0" err="1" smtClean="0">
                <a:solidFill>
                  <a:srgbClr val="004200"/>
                </a:solidFill>
                <a:latin typeface="Times New Roman" pitchFamily="18" charset="0"/>
                <a:cs typeface="Times New Roman" pitchFamily="18" charset="0"/>
              </a:rPr>
              <a:t>decides</a:t>
            </a:r>
            <a:endParaRPr lang="fr-CA" sz="1800" b="1" dirty="0" smtClean="0">
              <a:solidFill>
                <a:srgbClr val="004200"/>
              </a:solidFill>
              <a:latin typeface="Times New Roman" pitchFamily="18" charset="0"/>
              <a:cs typeface="Times New Roman" pitchFamily="18" charset="0"/>
            </a:endParaRPr>
          </a:p>
          <a:p>
            <a:r>
              <a:rPr lang="fr-CA" sz="1800" b="1" dirty="0" smtClean="0">
                <a:solidFill>
                  <a:srgbClr val="004200"/>
                </a:solidFill>
                <a:latin typeface="Times New Roman" pitchFamily="18" charset="0"/>
                <a:cs typeface="Times New Roman" pitchFamily="18" charset="0"/>
              </a:rPr>
              <a:t>France</a:t>
            </a:r>
            <a:r>
              <a:rPr lang="en-US" sz="1800" b="1" dirty="0">
                <a:solidFill>
                  <a:srgbClr val="004200"/>
                </a:solidFill>
                <a:latin typeface="Times New Roman" panose="02020603050405020304" pitchFamily="18" charset="0"/>
                <a:cs typeface="Times New Roman" panose="02020603050405020304" pitchFamily="18" charset="0"/>
              </a:rPr>
              <a:t>, Italy, the Netherlands, Belgium and Austria, among others, do not allow dissents</a:t>
            </a:r>
            <a:endParaRPr lang="fr-CA" sz="1800" b="1" dirty="0" smtClean="0">
              <a:solidFill>
                <a:srgbClr val="004200"/>
              </a:solidFill>
              <a:latin typeface="Times New Roman" pitchFamily="18" charset="0"/>
              <a:cs typeface="Times New Roman" pitchFamily="18" charset="0"/>
            </a:endParaRPr>
          </a:p>
          <a:p>
            <a:r>
              <a:rPr lang="fr-CA" sz="1800" b="1" dirty="0" smtClean="0">
                <a:solidFill>
                  <a:srgbClr val="004200"/>
                </a:solidFill>
                <a:latin typeface="Times New Roman" pitchFamily="18" charset="0"/>
                <a:cs typeface="Times New Roman" pitchFamily="18" charset="0"/>
              </a:rPr>
              <a:t>EU Court of Justice – no </a:t>
            </a:r>
            <a:r>
              <a:rPr lang="fr-CA" sz="1800" b="1" dirty="0" err="1" smtClean="0">
                <a:solidFill>
                  <a:srgbClr val="004200"/>
                </a:solidFill>
                <a:latin typeface="Times New Roman" pitchFamily="18" charset="0"/>
                <a:cs typeface="Times New Roman" pitchFamily="18" charset="0"/>
              </a:rPr>
              <a:t>dissenting</a:t>
            </a:r>
            <a:r>
              <a:rPr lang="fr-CA" sz="1800" b="1" dirty="0" smtClean="0">
                <a:solidFill>
                  <a:srgbClr val="004200"/>
                </a:solidFill>
                <a:latin typeface="Times New Roman" pitchFamily="18" charset="0"/>
                <a:cs typeface="Times New Roman" pitchFamily="18" charset="0"/>
              </a:rPr>
              <a:t> opinions </a:t>
            </a:r>
            <a:r>
              <a:rPr lang="fr-CA" sz="1800" b="1" dirty="0" err="1" smtClean="0">
                <a:solidFill>
                  <a:srgbClr val="004200"/>
                </a:solidFill>
                <a:latin typeface="Times New Roman" pitchFamily="18" charset="0"/>
                <a:cs typeface="Times New Roman" pitchFamily="18" charset="0"/>
              </a:rPr>
              <a:t>allowed</a:t>
            </a:r>
            <a:endParaRPr lang="fr-CA" sz="1800" b="1" dirty="0" smtClean="0">
              <a:solidFill>
                <a:srgbClr val="004200"/>
              </a:solidFill>
              <a:latin typeface="Times New Roman" pitchFamily="18" charset="0"/>
              <a:cs typeface="Times New Roman" pitchFamily="18" charset="0"/>
            </a:endParaRPr>
          </a:p>
          <a:p>
            <a:endParaRPr lang="en-US" sz="1800" b="1" dirty="0" smtClean="0">
              <a:solidFill>
                <a:srgbClr val="004200"/>
              </a:solidFill>
              <a:latin typeface="Times New Roman" pitchFamily="18" charset="0"/>
              <a:cs typeface="Times New Roman" pitchFamily="18" charset="0"/>
            </a:endParaRPr>
          </a:p>
        </p:txBody>
      </p:sp>
      <p:pic>
        <p:nvPicPr>
          <p:cNvPr id="6" name="Picture 6" descr="http://ernest/main/toolsresources/logos/BannerwithLogoCentered955x100.jpg"/>
          <p:cNvPicPr>
            <a:picLocks noChangeAspect="1" noChangeArrowheads="1"/>
          </p:cNvPicPr>
          <p:nvPr/>
        </p:nvPicPr>
        <p:blipFill>
          <a:blip r:embed="rId3"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spTree>
    <p:extLst>
      <p:ext uri="{BB962C8B-B14F-4D97-AF65-F5344CB8AC3E}">
        <p14:creationId xmlns:p14="http://schemas.microsoft.com/office/powerpoint/2010/main" val="18741985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Building - Édifice\IMG_0073.jpg"/>
          <p:cNvPicPr>
            <a:picLocks noChangeAspect="1" noChangeArrowheads="1"/>
          </p:cNvPicPr>
          <p:nvPr/>
        </p:nvPicPr>
        <p:blipFill>
          <a:blip r:embed="rId3" cstate="print"/>
          <a:srcRect/>
          <a:stretch>
            <a:fillRect/>
          </a:stretch>
        </p:blipFill>
        <p:spPr bwMode="auto">
          <a:xfrm>
            <a:off x="228600" y="1690258"/>
            <a:ext cx="4267200" cy="3283625"/>
          </a:xfrm>
          <a:prstGeom prst="rect">
            <a:avLst/>
          </a:prstGeom>
          <a:noFill/>
          <a:ln w="12700">
            <a:solidFill>
              <a:schemeClr val="accent4">
                <a:lumMod val="75000"/>
              </a:schemeClr>
            </a:solidFill>
          </a:ln>
          <a:effectLst>
            <a:outerShdw blurRad="50800" dist="38100" dir="2700000" algn="tl" rotWithShape="0">
              <a:prstClr val="black">
                <a:alpha val="40000"/>
              </a:prstClr>
            </a:outerShdw>
          </a:effec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48200" y="1600199"/>
            <a:ext cx="4343400" cy="3373683"/>
          </a:xfrm>
          <a:prstGeom prst="rect">
            <a:avLst/>
          </a:prstGeom>
          <a:noFill/>
          <a:ln w="12700">
            <a:solidFill>
              <a:schemeClr val="accent4">
                <a:lumMod val="75000"/>
              </a:schemeClr>
            </a:solidFill>
          </a:ln>
          <a:effectLst>
            <a:outerShdw blurRad="50800" dist="38100" dir="2700000" algn="tl" rotWithShape="0">
              <a:prstClr val="black">
                <a:alpha val="40000"/>
              </a:prstClr>
            </a:outerShdw>
          </a:effectLst>
        </p:spPr>
      </p:pic>
      <p:pic>
        <p:nvPicPr>
          <p:cNvPr id="12" name="Picture 11" descr="http://ernest/main/toolsresources/logos/BannerwithLogoCentered955x100.jpg"/>
          <p:cNvPicPr>
            <a:picLocks noChangeAspect="1" noChangeArrowheads="1"/>
          </p:cNvPicPr>
          <p:nvPr/>
        </p:nvPicPr>
        <p:blipFill>
          <a:blip r:embed="rId5"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sp>
        <p:nvSpPr>
          <p:cNvPr id="15" name="Title 1"/>
          <p:cNvSpPr txBox="1">
            <a:spLocks/>
          </p:cNvSpPr>
          <p:nvPr/>
        </p:nvSpPr>
        <p:spPr>
          <a:xfrm>
            <a:off x="0" y="685800"/>
            <a:ext cx="9144000" cy="914400"/>
          </a:xfrm>
          <a:prstGeom prst="rect">
            <a:avLst/>
          </a:prstGeom>
        </p:spPr>
        <p:txBody>
          <a:bodyPr>
            <a:noAutofit/>
          </a:bodyPr>
          <a:lstStyle/>
          <a:p>
            <a:pPr algn="ctr">
              <a:spcBef>
                <a:spcPct val="0"/>
              </a:spcBef>
              <a:defRPr/>
            </a:pPr>
            <a:r>
              <a:rPr lang="fr-CA" sz="4000" b="1" dirty="0" err="1" smtClean="0">
                <a:solidFill>
                  <a:srgbClr val="915523"/>
                </a:solidFill>
                <a:effectLst>
                  <a:outerShdw blurRad="38100" dist="38100" dir="2700000" algn="tl">
                    <a:srgbClr val="000000">
                      <a:alpha val="43137"/>
                    </a:srgbClr>
                  </a:outerShdw>
                </a:effectLst>
                <a:latin typeface="Times New Roman" pitchFamily="18" charset="0"/>
                <a:ea typeface="+mj-ea"/>
                <a:cs typeface="Times New Roman" pitchFamily="18" charset="0"/>
              </a:rPr>
              <a:t>Successes</a:t>
            </a:r>
            <a:r>
              <a:rPr lang="fr-CA" sz="4000" b="1" dirty="0" smtClean="0">
                <a:solidFill>
                  <a:srgbClr val="915523"/>
                </a:solidFill>
                <a:effectLst>
                  <a:outerShdw blurRad="38100" dist="38100" dir="2700000" algn="tl">
                    <a:srgbClr val="000000">
                      <a:alpha val="43137"/>
                    </a:srgbClr>
                  </a:outerShdw>
                </a:effectLst>
                <a:latin typeface="Times New Roman" pitchFamily="18" charset="0"/>
                <a:ea typeface="+mj-ea"/>
                <a:cs typeface="Times New Roman" pitchFamily="18" charset="0"/>
              </a:rPr>
              <a:t> and </a:t>
            </a:r>
            <a:r>
              <a:rPr lang="fr-CA" sz="4000" b="1" dirty="0" err="1" smtClean="0">
                <a:solidFill>
                  <a:srgbClr val="915523"/>
                </a:solidFill>
                <a:effectLst>
                  <a:outerShdw blurRad="38100" dist="38100" dir="2700000" algn="tl">
                    <a:srgbClr val="000000">
                      <a:alpha val="43137"/>
                    </a:srgbClr>
                  </a:outerShdw>
                </a:effectLst>
                <a:latin typeface="Times New Roman" pitchFamily="18" charset="0"/>
                <a:ea typeface="+mj-ea"/>
                <a:cs typeface="Times New Roman" pitchFamily="18" charset="0"/>
              </a:rPr>
              <a:t>Next</a:t>
            </a:r>
            <a:r>
              <a:rPr lang="fr-CA" sz="4000" b="1" dirty="0" smtClean="0">
                <a:solidFill>
                  <a:srgbClr val="915523"/>
                </a:solidFill>
                <a:effectLst>
                  <a:outerShdw blurRad="38100" dist="38100" dir="2700000" algn="tl">
                    <a:srgbClr val="000000">
                      <a:alpha val="43137"/>
                    </a:srgbClr>
                  </a:outerShdw>
                </a:effectLst>
                <a:latin typeface="Times New Roman" pitchFamily="18" charset="0"/>
                <a:ea typeface="+mj-ea"/>
                <a:cs typeface="Times New Roman" pitchFamily="18" charset="0"/>
              </a:rPr>
              <a:t> </a:t>
            </a:r>
            <a:r>
              <a:rPr lang="fr-CA" sz="4000" b="1" dirty="0" err="1" smtClean="0">
                <a:solidFill>
                  <a:srgbClr val="915523"/>
                </a:solidFill>
                <a:effectLst>
                  <a:outerShdw blurRad="38100" dist="38100" dir="2700000" algn="tl">
                    <a:srgbClr val="000000">
                      <a:alpha val="43137"/>
                    </a:srgbClr>
                  </a:outerShdw>
                </a:effectLst>
                <a:latin typeface="Times New Roman" pitchFamily="18" charset="0"/>
                <a:ea typeface="+mj-ea"/>
                <a:cs typeface="Times New Roman" pitchFamily="18" charset="0"/>
              </a:rPr>
              <a:t>Steps</a:t>
            </a:r>
            <a:endParaRPr lang="en-US" sz="4000" b="1" dirty="0">
              <a:solidFill>
                <a:srgbClr val="91552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Box 15"/>
          <p:cNvSpPr txBox="1"/>
          <p:nvPr/>
        </p:nvSpPr>
        <p:spPr>
          <a:xfrm>
            <a:off x="381000" y="5181600"/>
            <a:ext cx="3962400" cy="2031325"/>
          </a:xfrm>
          <a:prstGeom prst="rect">
            <a:avLst/>
          </a:prstGeom>
          <a:noFill/>
        </p:spPr>
        <p:txBody>
          <a:bodyPr wrap="square" rtlCol="0">
            <a:spAutoFit/>
          </a:bodyPr>
          <a:lstStyle/>
          <a:p>
            <a:pPr algn="ctr"/>
            <a:r>
              <a:rPr lang="fr-CA" dirty="0" err="1" smtClean="0"/>
              <a:t>Successes</a:t>
            </a:r>
            <a:endParaRPr lang="fr-CA" dirty="0" smtClean="0"/>
          </a:p>
          <a:p>
            <a:r>
              <a:rPr lang="fr-CA" dirty="0"/>
              <a:t>No </a:t>
            </a:r>
            <a:r>
              <a:rPr lang="fr-CA" dirty="0" smtClean="0"/>
              <a:t>destruction of </a:t>
            </a:r>
            <a:r>
              <a:rPr lang="fr-CA" dirty="0" err="1" smtClean="0"/>
              <a:t>Deliberative</a:t>
            </a:r>
            <a:r>
              <a:rPr lang="fr-CA" dirty="0" smtClean="0"/>
              <a:t> </a:t>
            </a:r>
            <a:r>
              <a:rPr lang="fr-CA" dirty="0" err="1" smtClean="0"/>
              <a:t>material</a:t>
            </a:r>
            <a:r>
              <a:rPr lang="fr-CA" dirty="0" smtClean="0"/>
              <a:t>. Public </a:t>
            </a:r>
            <a:r>
              <a:rPr lang="fr-CA" dirty="0" err="1" smtClean="0"/>
              <a:t>access</a:t>
            </a:r>
            <a:r>
              <a:rPr lang="fr-CA" dirty="0" smtClean="0"/>
              <a:t> in 50 </a:t>
            </a:r>
            <a:r>
              <a:rPr lang="fr-CA" dirty="0" err="1" smtClean="0"/>
              <a:t>years</a:t>
            </a:r>
            <a:r>
              <a:rPr lang="fr-CA" dirty="0" smtClean="0"/>
              <a:t> </a:t>
            </a:r>
            <a:r>
              <a:rPr lang="fr-CA" dirty="0" err="1" smtClean="0"/>
              <a:t>after</a:t>
            </a:r>
            <a:r>
              <a:rPr lang="fr-CA" dirty="0" smtClean="0"/>
              <a:t> </a:t>
            </a:r>
            <a:r>
              <a:rPr lang="fr-CA" dirty="0" err="1" smtClean="0"/>
              <a:t>judgment</a:t>
            </a:r>
            <a:r>
              <a:rPr lang="fr-CA" dirty="0" smtClean="0"/>
              <a:t> </a:t>
            </a:r>
            <a:r>
              <a:rPr lang="fr-CA" dirty="0" err="1" smtClean="0"/>
              <a:t>is</a:t>
            </a:r>
            <a:r>
              <a:rPr lang="fr-CA" dirty="0" smtClean="0"/>
              <a:t> </a:t>
            </a:r>
            <a:r>
              <a:rPr lang="fr-CA" dirty="0" err="1" smtClean="0"/>
              <a:t>rendered</a:t>
            </a:r>
            <a:r>
              <a:rPr lang="fr-CA" dirty="0" smtClean="0"/>
              <a:t> for </a:t>
            </a:r>
            <a:r>
              <a:rPr lang="fr-CA" dirty="0" err="1" smtClean="0"/>
              <a:t>deliberative</a:t>
            </a:r>
            <a:r>
              <a:rPr lang="fr-CA" dirty="0" smtClean="0"/>
              <a:t> </a:t>
            </a:r>
            <a:r>
              <a:rPr lang="fr-CA" dirty="0" err="1" smtClean="0"/>
              <a:t>material</a:t>
            </a:r>
            <a:r>
              <a:rPr lang="fr-CA" dirty="0" smtClean="0"/>
              <a:t>.</a:t>
            </a:r>
          </a:p>
          <a:p>
            <a:r>
              <a:rPr lang="fr-CA" dirty="0" err="1" smtClean="0"/>
              <a:t>Judges</a:t>
            </a:r>
            <a:r>
              <a:rPr lang="fr-CA" dirty="0" smtClean="0"/>
              <a:t> </a:t>
            </a:r>
            <a:r>
              <a:rPr lang="fr-CA" dirty="0" err="1" smtClean="0"/>
              <a:t>retain</a:t>
            </a:r>
            <a:r>
              <a:rPr lang="fr-CA" dirty="0" smtClean="0"/>
              <a:t> control over Chambers and </a:t>
            </a:r>
            <a:r>
              <a:rPr lang="fr-CA" dirty="0" err="1" smtClean="0"/>
              <a:t>Personal</a:t>
            </a:r>
            <a:r>
              <a:rPr lang="fr-CA" dirty="0" smtClean="0"/>
              <a:t> </a:t>
            </a:r>
            <a:r>
              <a:rPr lang="fr-CA" dirty="0" err="1" smtClean="0"/>
              <a:t>papers</a:t>
            </a:r>
            <a:r>
              <a:rPr lang="fr-CA" dirty="0" smtClean="0"/>
              <a:t>.</a:t>
            </a:r>
          </a:p>
          <a:p>
            <a:endParaRPr lang="en-US" dirty="0"/>
          </a:p>
        </p:txBody>
      </p:sp>
      <p:sp>
        <p:nvSpPr>
          <p:cNvPr id="17" name="TextBox 16"/>
          <p:cNvSpPr txBox="1"/>
          <p:nvPr/>
        </p:nvSpPr>
        <p:spPr>
          <a:xfrm>
            <a:off x="5029200" y="5181600"/>
            <a:ext cx="3962400" cy="1477328"/>
          </a:xfrm>
          <a:prstGeom prst="rect">
            <a:avLst/>
          </a:prstGeom>
          <a:noFill/>
        </p:spPr>
        <p:txBody>
          <a:bodyPr wrap="square" rtlCol="0">
            <a:spAutoFit/>
          </a:bodyPr>
          <a:lstStyle/>
          <a:p>
            <a:pPr algn="ctr"/>
            <a:r>
              <a:rPr lang="fr-CA" dirty="0" err="1" smtClean="0"/>
              <a:t>Next</a:t>
            </a:r>
            <a:r>
              <a:rPr lang="fr-CA" dirty="0" smtClean="0"/>
              <a:t> </a:t>
            </a:r>
            <a:r>
              <a:rPr lang="fr-CA" dirty="0" err="1" smtClean="0"/>
              <a:t>steps</a:t>
            </a:r>
            <a:endParaRPr lang="fr-CA" dirty="0" smtClean="0"/>
          </a:p>
          <a:p>
            <a:r>
              <a:rPr lang="fr-CA" dirty="0" smtClean="0"/>
              <a:t>Transfer to Library and Archives.</a:t>
            </a:r>
          </a:p>
          <a:p>
            <a:r>
              <a:rPr lang="fr-CA" dirty="0" smtClean="0"/>
              <a:t>Consultation of non-active case files </a:t>
            </a:r>
            <a:r>
              <a:rPr lang="fr-CA" dirty="0" err="1" smtClean="0"/>
              <a:t>will</a:t>
            </a:r>
            <a:r>
              <a:rPr lang="fr-CA" dirty="0" smtClean="0"/>
              <a:t> </a:t>
            </a:r>
            <a:r>
              <a:rPr lang="fr-CA" dirty="0" err="1" smtClean="0"/>
              <a:t>be</a:t>
            </a:r>
            <a:r>
              <a:rPr lang="fr-CA" dirty="0" smtClean="0"/>
              <a:t> at LAC for all cases </a:t>
            </a:r>
            <a:r>
              <a:rPr lang="fr-CA" dirty="0" err="1" smtClean="0"/>
              <a:t>prior</a:t>
            </a:r>
            <a:r>
              <a:rPr lang="fr-CA" dirty="0" smtClean="0"/>
              <a:t> to 1967.</a:t>
            </a:r>
          </a:p>
          <a:p>
            <a:r>
              <a:rPr lang="fr-CA" dirty="0" err="1" smtClean="0"/>
              <a:t>Digitization</a:t>
            </a:r>
            <a:r>
              <a:rPr lang="fr-CA" dirty="0" smtClean="0"/>
              <a:t>?</a:t>
            </a:r>
            <a:endParaRPr lang="en-US" dirty="0"/>
          </a:p>
        </p:txBody>
      </p:sp>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28600" y="1640732"/>
            <a:ext cx="4267199" cy="3283625"/>
          </a:xfrm>
          <a:prstGeom prst="rect">
            <a:avLst/>
          </a:prstGeom>
          <a:noFill/>
          <a:ln w="12700">
            <a:solidFill>
              <a:schemeClr val="accent4">
                <a:lumMod val="75000"/>
              </a:schemeClr>
            </a:solidFill>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fr-CA" b="1" dirty="0" err="1"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Ongoing</a:t>
            </a:r>
            <a:r>
              <a:rPr lang="fr-CA" b="1" dirty="0"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 challenges</a:t>
            </a:r>
            <a:endParaRPr lang="en-US" b="1" dirty="0">
              <a:solidFill>
                <a:srgbClr val="91552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p:spPr>
        <p:txBody>
          <a:bodyPr>
            <a:normAutofit/>
          </a:bodyPr>
          <a:lstStyle/>
          <a:p>
            <a:r>
              <a:rPr lang="fr-CA" sz="2800" b="1" dirty="0" err="1" smtClean="0">
                <a:solidFill>
                  <a:srgbClr val="004200"/>
                </a:solidFill>
                <a:latin typeface="Times New Roman" pitchFamily="18" charset="0"/>
                <a:cs typeface="Times New Roman" pitchFamily="18" charset="0"/>
              </a:rPr>
              <a:t>Backlogs</a:t>
            </a:r>
            <a:endParaRPr lang="en-US" sz="2800" b="1" dirty="0">
              <a:solidFill>
                <a:srgbClr val="004200"/>
              </a:solidFill>
              <a:latin typeface="Times New Roman" pitchFamily="18" charset="0"/>
              <a:cs typeface="Times New Roman" pitchFamily="18" charset="0"/>
            </a:endParaRPr>
          </a:p>
          <a:p>
            <a:r>
              <a:rPr lang="fr-CA" sz="2800" b="1" dirty="0" smtClean="0">
                <a:solidFill>
                  <a:srgbClr val="004200"/>
                </a:solidFill>
                <a:latin typeface="Times New Roman" pitchFamily="18" charset="0"/>
                <a:cs typeface="Times New Roman" pitchFamily="18" charset="0"/>
              </a:rPr>
              <a:t>Electronic communications</a:t>
            </a:r>
          </a:p>
          <a:p>
            <a:r>
              <a:rPr lang="fr-CA" sz="2800" b="1" dirty="0" err="1" smtClean="0">
                <a:solidFill>
                  <a:srgbClr val="004200"/>
                </a:solidFill>
                <a:latin typeface="Times New Roman" pitchFamily="18" charset="0"/>
                <a:cs typeface="Times New Roman" pitchFamily="18" charset="0"/>
              </a:rPr>
              <a:t>Preserving</a:t>
            </a:r>
            <a:r>
              <a:rPr lang="fr-CA" sz="2800" b="1" dirty="0" smtClean="0">
                <a:solidFill>
                  <a:srgbClr val="004200"/>
                </a:solidFill>
                <a:latin typeface="Times New Roman" pitchFamily="18" charset="0"/>
                <a:cs typeface="Times New Roman" pitchFamily="18" charset="0"/>
              </a:rPr>
              <a:t> the digital record, and </a:t>
            </a:r>
          </a:p>
          <a:p>
            <a:r>
              <a:rPr lang="fr-CA" sz="2800" b="1" dirty="0" err="1" smtClean="0">
                <a:solidFill>
                  <a:srgbClr val="004200"/>
                </a:solidFill>
                <a:latin typeface="Times New Roman" pitchFamily="18" charset="0"/>
                <a:cs typeface="Times New Roman" pitchFamily="18" charset="0"/>
              </a:rPr>
              <a:t>Making</a:t>
            </a:r>
            <a:r>
              <a:rPr lang="fr-CA" sz="2800" b="1" dirty="0" smtClean="0">
                <a:solidFill>
                  <a:srgbClr val="004200"/>
                </a:solidFill>
                <a:latin typeface="Times New Roman" pitchFamily="18" charset="0"/>
                <a:cs typeface="Times New Roman" pitchFamily="18" charset="0"/>
              </a:rPr>
              <a:t> the case file official in e-format</a:t>
            </a:r>
          </a:p>
          <a:p>
            <a:endParaRPr lang="en-US" sz="1800" b="1" dirty="0" smtClean="0">
              <a:solidFill>
                <a:srgbClr val="004200"/>
              </a:solidFill>
              <a:latin typeface="Times New Roman" pitchFamily="18" charset="0"/>
              <a:cs typeface="Times New Roman" pitchFamily="18" charset="0"/>
            </a:endParaRPr>
          </a:p>
        </p:txBody>
      </p:sp>
      <p:pic>
        <p:nvPicPr>
          <p:cNvPr id="6" name="Picture 6" descr="http://ernest/main/toolsresources/logos/BannerwithLogoCentered955x100.jpg"/>
          <p:cNvPicPr>
            <a:picLocks noChangeAspect="1" noChangeArrowheads="1"/>
          </p:cNvPicPr>
          <p:nvPr/>
        </p:nvPicPr>
        <p:blipFill>
          <a:blip r:embed="rId3"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spTree>
    <p:extLst>
      <p:ext uri="{BB962C8B-B14F-4D97-AF65-F5344CB8AC3E}">
        <p14:creationId xmlns:p14="http://schemas.microsoft.com/office/powerpoint/2010/main" val="38272948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mm\20  LIAISON-COM\12 Court History\04 Court Photography and Portrait\04 Events\24 Court in Session\SCC In Session Proofs\2013\CourtinSession143_2013_Landreville.jpg"/>
          <p:cNvPicPr>
            <a:picLocks noChangeAspect="1" noChangeArrowheads="1"/>
          </p:cNvPicPr>
          <p:nvPr/>
        </p:nvPicPr>
        <p:blipFill>
          <a:blip r:embed="rId3" cstate="print"/>
          <a:srcRect l="2500" r="2500"/>
          <a:stretch>
            <a:fillRect/>
          </a:stretch>
        </p:blipFill>
        <p:spPr bwMode="auto">
          <a:xfrm>
            <a:off x="0" y="212558"/>
            <a:ext cx="9144000" cy="6416842"/>
          </a:xfrm>
          <a:prstGeom prst="rect">
            <a:avLst/>
          </a:prstGeom>
          <a:noFill/>
        </p:spPr>
      </p:pic>
      <p:sp>
        <p:nvSpPr>
          <p:cNvPr id="4" name="TextBox 3"/>
          <p:cNvSpPr txBox="1"/>
          <p:nvPr/>
        </p:nvSpPr>
        <p:spPr>
          <a:xfrm>
            <a:off x="533400" y="533400"/>
            <a:ext cx="7620000" cy="707886"/>
          </a:xfrm>
          <a:prstGeom prst="rect">
            <a:avLst/>
          </a:prstGeom>
          <a:noFill/>
        </p:spPr>
        <p:txBody>
          <a:bodyPr wrap="square" rtlCol="0">
            <a:spAutoFit/>
          </a:bodyPr>
          <a:lstStyle/>
          <a:p>
            <a:pPr>
              <a:spcBef>
                <a:spcPct val="0"/>
              </a:spcBef>
              <a:defRPr/>
            </a:pPr>
            <a:r>
              <a:rPr lang="fr-CA" sz="4000" b="1" dirty="0" err="1"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Supreme</a:t>
            </a:r>
            <a:r>
              <a:rPr lang="fr-CA" sz="4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 Court / Cour suprême </a:t>
            </a:r>
            <a:endParaRPr lang="en-US" sz="4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4572000" y="2286000"/>
            <a:ext cx="0" cy="5334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257301" y="3733800"/>
            <a:ext cx="2283163" cy="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715000" y="3733800"/>
            <a:ext cx="0" cy="9144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72000" y="3733800"/>
            <a:ext cx="1143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505200" y="3733800"/>
            <a:ext cx="0" cy="9144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638800" y="3733800"/>
            <a:ext cx="228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924800" y="3733800"/>
            <a:ext cx="0" cy="9144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219200" y="3124200"/>
            <a:ext cx="0" cy="12954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200400" y="26670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latin typeface="Calibri" pitchFamily="34" charset="0"/>
                <a:cs typeface="Calibri" pitchFamily="34" charset="0"/>
              </a:rPr>
              <a:t>Registrar</a:t>
            </a:r>
          </a:p>
          <a:p>
            <a:pPr algn="ctr"/>
            <a:r>
              <a:rPr lang="en-US" b="1" dirty="0" err="1" smtClean="0">
                <a:solidFill>
                  <a:srgbClr val="B38806">
                    <a:lumMod val="50000"/>
                  </a:srgbClr>
                </a:solidFill>
                <a:latin typeface="Calibri" pitchFamily="34" charset="0"/>
                <a:cs typeface="Calibri" pitchFamily="34" charset="0"/>
              </a:rPr>
              <a:t>Registraire</a:t>
            </a:r>
            <a:endParaRPr lang="en-US" b="1" dirty="0">
              <a:solidFill>
                <a:srgbClr val="B38806">
                  <a:lumMod val="50000"/>
                </a:srgbClr>
              </a:solidFill>
              <a:latin typeface="Calibri" pitchFamily="34" charset="0"/>
              <a:cs typeface="Calibri" pitchFamily="34" charset="0"/>
            </a:endParaRPr>
          </a:p>
        </p:txBody>
      </p:sp>
      <p:sp>
        <p:nvSpPr>
          <p:cNvPr id="6" name="Rectangle 5"/>
          <p:cNvSpPr/>
          <p:nvPr/>
        </p:nvSpPr>
        <p:spPr>
          <a:xfrm>
            <a:off x="2375169" y="4199106"/>
            <a:ext cx="21336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latin typeface="Calibri" pitchFamily="34" charset="0"/>
                <a:cs typeface="Calibri" pitchFamily="34" charset="0"/>
              </a:rPr>
              <a:t>Judicial Support and Protocol Services Sector</a:t>
            </a:r>
          </a:p>
          <a:p>
            <a:pPr algn="ctr"/>
            <a:r>
              <a:rPr lang="en-US" b="1" dirty="0" err="1" smtClean="0">
                <a:solidFill>
                  <a:srgbClr val="B38806">
                    <a:lumMod val="50000"/>
                  </a:srgbClr>
                </a:solidFill>
                <a:latin typeface="Calibri" pitchFamily="34" charset="0"/>
                <a:cs typeface="Calibri" pitchFamily="34" charset="0"/>
              </a:rPr>
              <a:t>Secteur</a:t>
            </a:r>
            <a:r>
              <a:rPr lang="en-US" b="1" dirty="0" smtClean="0">
                <a:solidFill>
                  <a:srgbClr val="B38806">
                    <a:lumMod val="50000"/>
                  </a:srgbClr>
                </a:solidFill>
                <a:latin typeface="Calibri" pitchFamily="34" charset="0"/>
                <a:cs typeface="Calibri" pitchFamily="34" charset="0"/>
              </a:rPr>
              <a:t> du </a:t>
            </a:r>
            <a:r>
              <a:rPr lang="en-US" b="1" dirty="0" err="1" smtClean="0">
                <a:solidFill>
                  <a:srgbClr val="B38806">
                    <a:lumMod val="50000"/>
                  </a:srgbClr>
                </a:solidFill>
                <a:latin typeface="Calibri" pitchFamily="34" charset="0"/>
                <a:cs typeface="Calibri" pitchFamily="34" charset="0"/>
              </a:rPr>
              <a:t>soutien</a:t>
            </a:r>
            <a:r>
              <a:rPr lang="en-US" b="1" dirty="0" smtClean="0">
                <a:solidFill>
                  <a:srgbClr val="B38806">
                    <a:lumMod val="50000"/>
                  </a:srgbClr>
                </a:solidFill>
                <a:latin typeface="Calibri" pitchFamily="34" charset="0"/>
                <a:cs typeface="Calibri" pitchFamily="34" charset="0"/>
              </a:rPr>
              <a:t> aux juges et des services </a:t>
            </a:r>
            <a:r>
              <a:rPr lang="en-US" b="1" dirty="0" err="1" smtClean="0">
                <a:solidFill>
                  <a:srgbClr val="B38806">
                    <a:lumMod val="50000"/>
                  </a:srgbClr>
                </a:solidFill>
                <a:latin typeface="Calibri" pitchFamily="34" charset="0"/>
                <a:cs typeface="Calibri" pitchFamily="34" charset="0"/>
              </a:rPr>
              <a:t>protocolaires</a:t>
            </a:r>
            <a:endParaRPr lang="en-US" b="1" dirty="0">
              <a:solidFill>
                <a:srgbClr val="B38806">
                  <a:lumMod val="50000"/>
                </a:srgbClr>
              </a:solidFill>
              <a:latin typeface="Calibri" pitchFamily="34" charset="0"/>
              <a:cs typeface="Calibri" pitchFamily="34" charset="0"/>
            </a:endParaRPr>
          </a:p>
        </p:txBody>
      </p:sp>
      <p:sp>
        <p:nvSpPr>
          <p:cNvPr id="7" name="Rectangle 6"/>
          <p:cNvSpPr/>
          <p:nvPr/>
        </p:nvSpPr>
        <p:spPr>
          <a:xfrm>
            <a:off x="1828800" y="1752600"/>
            <a:ext cx="548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latin typeface="Calibri" pitchFamily="34" charset="0"/>
                <a:cs typeface="Calibri" pitchFamily="34" charset="0"/>
              </a:rPr>
              <a:t>Chief Justice of Canada</a:t>
            </a:r>
          </a:p>
          <a:p>
            <a:pPr algn="ctr"/>
            <a:r>
              <a:rPr lang="en-US" b="1" dirty="0" err="1" smtClean="0">
                <a:solidFill>
                  <a:srgbClr val="B38806">
                    <a:lumMod val="50000"/>
                  </a:srgbClr>
                </a:solidFill>
                <a:latin typeface="Calibri" pitchFamily="34" charset="0"/>
                <a:cs typeface="Calibri" pitchFamily="34" charset="0"/>
              </a:rPr>
              <a:t>Juge</a:t>
            </a:r>
            <a:r>
              <a:rPr lang="en-US" b="1" dirty="0" smtClean="0">
                <a:solidFill>
                  <a:srgbClr val="B38806">
                    <a:lumMod val="50000"/>
                  </a:srgbClr>
                </a:solidFill>
                <a:latin typeface="Calibri" pitchFamily="34" charset="0"/>
                <a:cs typeface="Calibri" pitchFamily="34" charset="0"/>
              </a:rPr>
              <a:t> en chef du Canada</a:t>
            </a:r>
            <a:endParaRPr lang="en-US" b="1" dirty="0">
              <a:solidFill>
                <a:srgbClr val="B38806">
                  <a:lumMod val="50000"/>
                </a:srgbClr>
              </a:solidFill>
              <a:latin typeface="Calibri" pitchFamily="34" charset="0"/>
              <a:cs typeface="Calibri" pitchFamily="34" charset="0"/>
            </a:endParaRPr>
          </a:p>
        </p:txBody>
      </p:sp>
      <p:sp>
        <p:nvSpPr>
          <p:cNvPr id="9" name="Rectangle 8"/>
          <p:cNvSpPr/>
          <p:nvPr/>
        </p:nvSpPr>
        <p:spPr>
          <a:xfrm>
            <a:off x="6248400" y="2667000"/>
            <a:ext cx="2667000" cy="685800"/>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latin typeface="Calibri" pitchFamily="34" charset="0"/>
                <a:cs typeface="Calibri" pitchFamily="34" charset="0"/>
              </a:rPr>
              <a:t>Executive Legal Officer</a:t>
            </a:r>
          </a:p>
          <a:p>
            <a:pPr algn="ctr"/>
            <a:r>
              <a:rPr lang="en-US" b="1" dirty="0" err="1" smtClean="0">
                <a:solidFill>
                  <a:srgbClr val="B38806">
                    <a:lumMod val="50000"/>
                  </a:srgbClr>
                </a:solidFill>
                <a:latin typeface="Calibri" pitchFamily="34" charset="0"/>
                <a:cs typeface="Calibri" pitchFamily="34" charset="0"/>
              </a:rPr>
              <a:t>Adjoint</a:t>
            </a:r>
            <a:r>
              <a:rPr lang="en-US" b="1" dirty="0" smtClean="0">
                <a:solidFill>
                  <a:srgbClr val="B38806">
                    <a:lumMod val="50000"/>
                  </a:srgbClr>
                </a:solidFill>
                <a:latin typeface="Calibri" pitchFamily="34" charset="0"/>
                <a:cs typeface="Calibri" pitchFamily="34" charset="0"/>
              </a:rPr>
              <a:t> </a:t>
            </a:r>
            <a:r>
              <a:rPr lang="en-US" b="1" dirty="0" err="1" smtClean="0">
                <a:solidFill>
                  <a:srgbClr val="B38806">
                    <a:lumMod val="50000"/>
                  </a:srgbClr>
                </a:solidFill>
                <a:latin typeface="Calibri" pitchFamily="34" charset="0"/>
                <a:cs typeface="Calibri" pitchFamily="34" charset="0"/>
              </a:rPr>
              <a:t>exécutif</a:t>
            </a:r>
            <a:r>
              <a:rPr lang="en-US" b="1" dirty="0" smtClean="0">
                <a:solidFill>
                  <a:srgbClr val="B38806">
                    <a:lumMod val="50000"/>
                  </a:srgbClr>
                </a:solidFill>
                <a:latin typeface="Calibri" pitchFamily="34" charset="0"/>
                <a:cs typeface="Calibri" pitchFamily="34" charset="0"/>
              </a:rPr>
              <a:t> </a:t>
            </a:r>
            <a:r>
              <a:rPr lang="en-US" b="1" dirty="0" err="1" smtClean="0">
                <a:solidFill>
                  <a:srgbClr val="B38806">
                    <a:lumMod val="50000"/>
                  </a:srgbClr>
                </a:solidFill>
                <a:latin typeface="Calibri" pitchFamily="34" charset="0"/>
                <a:cs typeface="Calibri" pitchFamily="34" charset="0"/>
              </a:rPr>
              <a:t>juridique</a:t>
            </a:r>
            <a:endParaRPr lang="en-US" b="1" dirty="0">
              <a:solidFill>
                <a:srgbClr val="B38806">
                  <a:lumMod val="50000"/>
                </a:srgbClr>
              </a:solidFill>
              <a:latin typeface="Calibri" pitchFamily="34" charset="0"/>
              <a:cs typeface="Calibri" pitchFamily="34" charset="0"/>
            </a:endParaRPr>
          </a:p>
        </p:txBody>
      </p:sp>
      <p:sp>
        <p:nvSpPr>
          <p:cNvPr id="13" name="Rectangle 12"/>
          <p:cNvSpPr/>
          <p:nvPr/>
        </p:nvSpPr>
        <p:spPr>
          <a:xfrm>
            <a:off x="4648200" y="4191000"/>
            <a:ext cx="21336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latin typeface="Calibri" pitchFamily="34" charset="0"/>
                <a:cs typeface="Calibri" pitchFamily="34" charset="0"/>
              </a:rPr>
              <a:t>Court Operations Sector</a:t>
            </a:r>
          </a:p>
          <a:p>
            <a:pPr algn="ctr"/>
            <a:endParaRPr lang="en-US" sz="1600" b="1" dirty="0" smtClean="0">
              <a:solidFill>
                <a:prstClr val="white"/>
              </a:solidFill>
              <a:latin typeface="Calibri" pitchFamily="34" charset="0"/>
              <a:cs typeface="Calibri" pitchFamily="34" charset="0"/>
            </a:endParaRPr>
          </a:p>
          <a:p>
            <a:pPr algn="ctr"/>
            <a:r>
              <a:rPr lang="en-US" sz="1600" b="1" dirty="0" err="1" smtClean="0">
                <a:solidFill>
                  <a:srgbClr val="B38806">
                    <a:lumMod val="50000"/>
                  </a:srgbClr>
                </a:solidFill>
                <a:latin typeface="Calibri" pitchFamily="34" charset="0"/>
                <a:cs typeface="Calibri" pitchFamily="34" charset="0"/>
              </a:rPr>
              <a:t>Secteur</a:t>
            </a:r>
            <a:r>
              <a:rPr lang="en-US" sz="1600" b="1" dirty="0" smtClean="0">
                <a:solidFill>
                  <a:srgbClr val="B38806">
                    <a:lumMod val="50000"/>
                  </a:srgbClr>
                </a:solidFill>
                <a:latin typeface="Calibri" pitchFamily="34" charset="0"/>
                <a:cs typeface="Calibri" pitchFamily="34" charset="0"/>
              </a:rPr>
              <a:t> des </a:t>
            </a:r>
            <a:r>
              <a:rPr lang="en-US" sz="1600" b="1" dirty="0" err="1" smtClean="0">
                <a:solidFill>
                  <a:srgbClr val="B38806">
                    <a:lumMod val="50000"/>
                  </a:srgbClr>
                </a:solidFill>
                <a:latin typeface="Calibri" pitchFamily="34" charset="0"/>
                <a:cs typeface="Calibri" pitchFamily="34" charset="0"/>
              </a:rPr>
              <a:t>opérations</a:t>
            </a:r>
            <a:r>
              <a:rPr lang="en-US" sz="1600" b="1" dirty="0" smtClean="0">
                <a:solidFill>
                  <a:srgbClr val="B38806">
                    <a:lumMod val="50000"/>
                  </a:srgbClr>
                </a:solidFill>
                <a:latin typeface="Calibri" pitchFamily="34" charset="0"/>
                <a:cs typeface="Calibri" pitchFamily="34" charset="0"/>
              </a:rPr>
              <a:t> de la </a:t>
            </a:r>
            <a:r>
              <a:rPr lang="en-US" sz="1600" b="1" dirty="0" err="1" smtClean="0">
                <a:solidFill>
                  <a:srgbClr val="B38806">
                    <a:lumMod val="50000"/>
                  </a:srgbClr>
                </a:solidFill>
                <a:latin typeface="Calibri" pitchFamily="34" charset="0"/>
                <a:cs typeface="Calibri" pitchFamily="34" charset="0"/>
              </a:rPr>
              <a:t>Cour</a:t>
            </a:r>
            <a:endParaRPr lang="en-US" sz="1600" b="1" dirty="0">
              <a:solidFill>
                <a:srgbClr val="B38806">
                  <a:lumMod val="50000"/>
                </a:srgbClr>
              </a:solidFill>
              <a:latin typeface="Calibri" pitchFamily="34" charset="0"/>
              <a:cs typeface="Calibri" pitchFamily="34" charset="0"/>
            </a:endParaRPr>
          </a:p>
          <a:p>
            <a:pPr algn="ctr"/>
            <a:r>
              <a:rPr lang="fr-CA" sz="1600" b="1" dirty="0" smtClean="0">
                <a:solidFill>
                  <a:srgbClr val="B38806">
                    <a:lumMod val="50000"/>
                  </a:srgbClr>
                </a:solidFill>
                <a:latin typeface="Calibri" pitchFamily="34" charset="0"/>
                <a:cs typeface="Calibri" pitchFamily="34" charset="0"/>
              </a:rPr>
              <a:t>Library/IM</a:t>
            </a:r>
          </a:p>
          <a:p>
            <a:pPr algn="ctr"/>
            <a:r>
              <a:rPr lang="fr-CA" sz="1600" b="1" dirty="0" err="1" smtClean="0">
                <a:solidFill>
                  <a:srgbClr val="B38806">
                    <a:lumMod val="50000"/>
                  </a:srgbClr>
                </a:solidFill>
                <a:latin typeface="Calibri" pitchFamily="34" charset="0"/>
                <a:cs typeface="Calibri" pitchFamily="34" charset="0"/>
              </a:rPr>
              <a:t>Registry</a:t>
            </a:r>
            <a:endParaRPr lang="fr-CA" sz="1600" b="1" dirty="0" smtClean="0">
              <a:solidFill>
                <a:srgbClr val="B38806">
                  <a:lumMod val="50000"/>
                </a:srgbClr>
              </a:solidFill>
              <a:latin typeface="Calibri" pitchFamily="34" charset="0"/>
              <a:cs typeface="Calibri" pitchFamily="34" charset="0"/>
            </a:endParaRPr>
          </a:p>
          <a:p>
            <a:pPr algn="ctr"/>
            <a:r>
              <a:rPr lang="fr-CA" sz="1600" b="1" dirty="0" smtClean="0">
                <a:solidFill>
                  <a:srgbClr val="B38806">
                    <a:lumMod val="50000"/>
                  </a:srgbClr>
                </a:solidFill>
                <a:latin typeface="Calibri" pitchFamily="34" charset="0"/>
                <a:cs typeface="Calibri" pitchFamily="34" charset="0"/>
              </a:rPr>
              <a:t>Law Branch</a:t>
            </a:r>
          </a:p>
          <a:p>
            <a:pPr algn="ctr"/>
            <a:r>
              <a:rPr lang="fr-CA" sz="1600" b="1" dirty="0" smtClean="0">
                <a:solidFill>
                  <a:srgbClr val="B38806">
                    <a:lumMod val="50000"/>
                  </a:srgbClr>
                </a:solidFill>
                <a:latin typeface="Calibri" pitchFamily="34" charset="0"/>
                <a:cs typeface="Calibri" pitchFamily="34" charset="0"/>
              </a:rPr>
              <a:t>Reports</a:t>
            </a:r>
            <a:endParaRPr lang="en-US" sz="1600" b="1" dirty="0">
              <a:solidFill>
                <a:srgbClr val="B38806">
                  <a:lumMod val="50000"/>
                </a:srgbClr>
              </a:solidFill>
              <a:latin typeface="Calibri" pitchFamily="34" charset="0"/>
              <a:cs typeface="Calibri" pitchFamily="34" charset="0"/>
            </a:endParaRPr>
          </a:p>
        </p:txBody>
      </p:sp>
      <p:sp>
        <p:nvSpPr>
          <p:cNvPr id="14" name="Rectangle 13"/>
          <p:cNvSpPr/>
          <p:nvPr/>
        </p:nvSpPr>
        <p:spPr>
          <a:xfrm>
            <a:off x="152400" y="4191000"/>
            <a:ext cx="21336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latin typeface="Calibri" pitchFamily="34" charset="0"/>
                <a:cs typeface="Calibri" pitchFamily="34" charset="0"/>
              </a:rPr>
              <a:t>Communications Services</a:t>
            </a:r>
          </a:p>
          <a:p>
            <a:pPr algn="ctr"/>
            <a:endParaRPr lang="en-US" b="1" dirty="0" smtClean="0">
              <a:solidFill>
                <a:prstClr val="white"/>
              </a:solidFill>
              <a:latin typeface="Calibri" pitchFamily="34" charset="0"/>
              <a:cs typeface="Calibri" pitchFamily="34" charset="0"/>
            </a:endParaRPr>
          </a:p>
          <a:p>
            <a:pPr algn="ctr"/>
            <a:r>
              <a:rPr lang="en-US" b="1" dirty="0" smtClean="0">
                <a:solidFill>
                  <a:srgbClr val="B38806">
                    <a:lumMod val="50000"/>
                  </a:srgbClr>
                </a:solidFill>
                <a:latin typeface="Calibri" pitchFamily="34" charset="0"/>
                <a:cs typeface="Calibri" pitchFamily="34" charset="0"/>
              </a:rPr>
              <a:t>Service des communications</a:t>
            </a:r>
            <a:endParaRPr lang="en-US" b="1" dirty="0">
              <a:solidFill>
                <a:srgbClr val="B38806">
                  <a:lumMod val="50000"/>
                </a:srgbClr>
              </a:solidFill>
              <a:latin typeface="Calibri" pitchFamily="34" charset="0"/>
              <a:cs typeface="Calibri" pitchFamily="34" charset="0"/>
            </a:endParaRPr>
          </a:p>
        </p:txBody>
      </p:sp>
      <p:sp>
        <p:nvSpPr>
          <p:cNvPr id="15" name="Rectangle 14"/>
          <p:cNvSpPr/>
          <p:nvPr/>
        </p:nvSpPr>
        <p:spPr>
          <a:xfrm>
            <a:off x="6934200" y="4191000"/>
            <a:ext cx="21336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latin typeface="Calibri" pitchFamily="34" charset="0"/>
                <a:cs typeface="Calibri" pitchFamily="34" charset="0"/>
              </a:rPr>
              <a:t>Corporate Services Sector</a:t>
            </a:r>
          </a:p>
          <a:p>
            <a:pPr algn="ctr"/>
            <a:endParaRPr lang="en-US" b="1" dirty="0" smtClean="0">
              <a:solidFill>
                <a:prstClr val="white"/>
              </a:solidFill>
              <a:latin typeface="Calibri" pitchFamily="34" charset="0"/>
              <a:cs typeface="Calibri" pitchFamily="34" charset="0"/>
            </a:endParaRPr>
          </a:p>
          <a:p>
            <a:pPr algn="ctr"/>
            <a:r>
              <a:rPr lang="en-US" b="1" dirty="0" err="1" smtClean="0">
                <a:solidFill>
                  <a:srgbClr val="B38806">
                    <a:lumMod val="50000"/>
                  </a:srgbClr>
                </a:solidFill>
                <a:latin typeface="Calibri" pitchFamily="34" charset="0"/>
                <a:cs typeface="Calibri" pitchFamily="34" charset="0"/>
              </a:rPr>
              <a:t>Secteur</a:t>
            </a:r>
            <a:r>
              <a:rPr lang="en-US" b="1" dirty="0" smtClean="0">
                <a:solidFill>
                  <a:srgbClr val="B38806">
                    <a:lumMod val="50000"/>
                  </a:srgbClr>
                </a:solidFill>
                <a:latin typeface="Calibri" pitchFamily="34" charset="0"/>
                <a:cs typeface="Calibri" pitchFamily="34" charset="0"/>
              </a:rPr>
              <a:t> des services </a:t>
            </a:r>
            <a:r>
              <a:rPr lang="en-US" b="1" dirty="0" err="1" smtClean="0">
                <a:solidFill>
                  <a:srgbClr val="B38806">
                    <a:lumMod val="50000"/>
                  </a:srgbClr>
                </a:solidFill>
                <a:latin typeface="Calibri" pitchFamily="34" charset="0"/>
                <a:cs typeface="Calibri" pitchFamily="34" charset="0"/>
              </a:rPr>
              <a:t>intégrés</a:t>
            </a:r>
            <a:endParaRPr lang="en-US" b="1" dirty="0">
              <a:solidFill>
                <a:srgbClr val="B38806">
                  <a:lumMod val="50000"/>
                </a:srgbClr>
              </a:solidFill>
              <a:latin typeface="Calibri" pitchFamily="34" charset="0"/>
              <a:cs typeface="Calibri" pitchFamily="34" charset="0"/>
            </a:endParaRPr>
          </a:p>
        </p:txBody>
      </p:sp>
      <p:cxnSp>
        <p:nvCxnSpPr>
          <p:cNvPr id="22" name="Straight Connector 21"/>
          <p:cNvCxnSpPr>
            <a:stCxn id="4" idx="2"/>
          </p:cNvCxnSpPr>
          <p:nvPr/>
        </p:nvCxnSpPr>
        <p:spPr>
          <a:xfrm>
            <a:off x="4572000" y="3352800"/>
            <a:ext cx="0" cy="3810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0" y="2514600"/>
            <a:ext cx="3048000"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 idx="3"/>
            <a:endCxn id="9" idx="1"/>
          </p:cNvCxnSpPr>
          <p:nvPr/>
        </p:nvCxnSpPr>
        <p:spPr>
          <a:xfrm>
            <a:off x="5943600" y="3009900"/>
            <a:ext cx="304800" cy="0"/>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620000" y="2514600"/>
            <a:ext cx="0" cy="152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13" idx="0"/>
          </p:cNvCxnSpPr>
          <p:nvPr/>
        </p:nvCxnSpPr>
        <p:spPr>
          <a:xfrm>
            <a:off x="5715000" y="3962400"/>
            <a:ext cx="0" cy="2286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28600" y="26670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latin typeface="Calibri" pitchFamily="34" charset="0"/>
                <a:cs typeface="Calibri" pitchFamily="34" charset="0"/>
              </a:rPr>
              <a:t>Deputy Registrar</a:t>
            </a:r>
          </a:p>
          <a:p>
            <a:pPr algn="ctr"/>
            <a:r>
              <a:rPr lang="en-US" b="1" dirty="0" err="1" smtClean="0">
                <a:solidFill>
                  <a:srgbClr val="B38806">
                    <a:lumMod val="50000"/>
                  </a:srgbClr>
                </a:solidFill>
                <a:latin typeface="Calibri" pitchFamily="34" charset="0"/>
                <a:cs typeface="Calibri" pitchFamily="34" charset="0"/>
              </a:rPr>
              <a:t>Registraire</a:t>
            </a:r>
            <a:r>
              <a:rPr lang="en-US" b="1" dirty="0" smtClean="0">
                <a:solidFill>
                  <a:srgbClr val="B38806">
                    <a:lumMod val="50000"/>
                  </a:srgbClr>
                </a:solidFill>
                <a:latin typeface="Calibri" pitchFamily="34" charset="0"/>
                <a:cs typeface="Calibri" pitchFamily="34" charset="0"/>
              </a:rPr>
              <a:t> </a:t>
            </a:r>
            <a:r>
              <a:rPr lang="en-US" b="1" dirty="0" err="1" smtClean="0">
                <a:solidFill>
                  <a:srgbClr val="B38806">
                    <a:lumMod val="50000"/>
                  </a:srgbClr>
                </a:solidFill>
                <a:latin typeface="Calibri" pitchFamily="34" charset="0"/>
                <a:cs typeface="Calibri" pitchFamily="34" charset="0"/>
              </a:rPr>
              <a:t>adjoint</a:t>
            </a:r>
            <a:endParaRPr lang="en-US" b="1" dirty="0">
              <a:solidFill>
                <a:srgbClr val="B38806">
                  <a:lumMod val="50000"/>
                </a:srgbClr>
              </a:solidFill>
              <a:latin typeface="Calibri" pitchFamily="34" charset="0"/>
              <a:cs typeface="Calibri" pitchFamily="34" charset="0"/>
            </a:endParaRPr>
          </a:p>
        </p:txBody>
      </p:sp>
      <p:cxnSp>
        <p:nvCxnSpPr>
          <p:cNvPr id="29" name="Straight Connector 28"/>
          <p:cNvCxnSpPr>
            <a:stCxn id="4" idx="1"/>
            <a:endCxn id="28" idx="3"/>
          </p:cNvCxnSpPr>
          <p:nvPr/>
        </p:nvCxnSpPr>
        <p:spPr>
          <a:xfrm flipH="1">
            <a:off x="2971800" y="3009900"/>
            <a:ext cx="2286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685800"/>
            <a:ext cx="9144000" cy="707886"/>
          </a:xfrm>
          <a:prstGeom prst="rect">
            <a:avLst/>
          </a:prstGeom>
          <a:noFill/>
        </p:spPr>
        <p:txBody>
          <a:bodyPr wrap="square" rtlCol="0">
            <a:spAutoFit/>
          </a:bodyPr>
          <a:lstStyle/>
          <a:p>
            <a:pPr algn="ctr"/>
            <a:r>
              <a:rPr lang="en-US" sz="4000" b="1" dirty="0" smtClean="0">
                <a:solidFill>
                  <a:srgbClr val="915523"/>
                </a:solidFill>
                <a:effectLst>
                  <a:outerShdw blurRad="38100" dist="38100" dir="2700000" algn="tl">
                    <a:srgbClr val="000000">
                      <a:alpha val="43137"/>
                    </a:srgbClr>
                  </a:outerShdw>
                </a:effectLst>
                <a:latin typeface="Times New Roman" pitchFamily="18" charset="0"/>
                <a:ea typeface="+mj-ea"/>
                <a:cs typeface="Times New Roman" pitchFamily="18" charset="0"/>
              </a:rPr>
              <a:t>Organizational Chart / Organigram</a:t>
            </a:r>
          </a:p>
        </p:txBody>
      </p:sp>
      <p:pic>
        <p:nvPicPr>
          <p:cNvPr id="31" name="Picture 30" descr="http://ernest/main/toolsresources/logos/BannerwithLogoCentered955x100.jpg"/>
          <p:cNvPicPr>
            <a:picLocks noChangeAspect="1" noChangeArrowheads="1"/>
          </p:cNvPicPr>
          <p:nvPr/>
        </p:nvPicPr>
        <p:blipFill>
          <a:blip r:embed="rId3"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fr-CA" b="1" dirty="0" err="1"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Libraries</a:t>
            </a:r>
            <a:r>
              <a:rPr lang="fr-CA" b="1" dirty="0"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 / Archives</a:t>
            </a:r>
            <a:br>
              <a:rPr lang="fr-CA" b="1" dirty="0"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br>
            <a:r>
              <a:rPr lang="fr-CA" b="1" dirty="0" err="1"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Differences</a:t>
            </a:r>
            <a:r>
              <a:rPr lang="fr-CA" b="1" dirty="0"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 and </a:t>
            </a:r>
            <a:r>
              <a:rPr lang="fr-CA" b="1" dirty="0" err="1"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similarities</a:t>
            </a:r>
            <a:endParaRPr lang="en-US" b="1" dirty="0">
              <a:solidFill>
                <a:srgbClr val="91552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572001"/>
          </a:xfrm>
        </p:spPr>
        <p:txBody>
          <a:bodyPr>
            <a:normAutofit lnSpcReduction="10000"/>
          </a:bodyPr>
          <a:lstStyle/>
          <a:p>
            <a:pPr marL="457200" indent="-457200">
              <a:buNone/>
            </a:pPr>
            <a:endParaRPr lang="en-US" sz="2400" dirty="0" smtClean="0">
              <a:latin typeface="Times New Roman" pitchFamily="18" charset="0"/>
              <a:cs typeface="Times New Roman" pitchFamily="18" charset="0"/>
            </a:endParaRPr>
          </a:p>
          <a:p>
            <a:pPr marL="457200" indent="-457200">
              <a:buFont typeface="+mj-lt"/>
              <a:buAutoNum type="arabicPeriod"/>
            </a:pPr>
            <a:r>
              <a:rPr lang="fr-CA" sz="2400" dirty="0" err="1" smtClean="0">
                <a:latin typeface="Times New Roman" pitchFamily="18" charset="0"/>
                <a:cs typeface="Times New Roman" pitchFamily="18" charset="0"/>
              </a:rPr>
              <a:t>Published</a:t>
            </a:r>
            <a:r>
              <a:rPr lang="fr-CA" sz="2400" dirty="0" smtClean="0">
                <a:latin typeface="Times New Roman" pitchFamily="18" charset="0"/>
                <a:cs typeface="Times New Roman" pitchFamily="18" charset="0"/>
              </a:rPr>
              <a:t> versus </a:t>
            </a:r>
            <a:r>
              <a:rPr lang="fr-CA" sz="2400" dirty="0" err="1" smtClean="0">
                <a:latin typeface="Times New Roman" pitchFamily="18" charset="0"/>
                <a:cs typeface="Times New Roman" pitchFamily="18" charset="0"/>
              </a:rPr>
              <a:t>unpublished</a:t>
            </a:r>
            <a:endParaRPr lang="fr-CA" sz="2400" dirty="0" smtClean="0">
              <a:latin typeface="Times New Roman" pitchFamily="18" charset="0"/>
              <a:cs typeface="Times New Roman" pitchFamily="18" charset="0"/>
            </a:endParaRPr>
          </a:p>
          <a:p>
            <a:pPr marL="457200" indent="-457200">
              <a:buFont typeface="+mj-lt"/>
              <a:buAutoNum type="arabicPeriod"/>
            </a:pPr>
            <a:r>
              <a:rPr lang="fr-CA" sz="2400" dirty="0" err="1" smtClean="0">
                <a:latin typeface="Times New Roman" pitchFamily="18" charset="0"/>
                <a:cs typeface="Times New Roman" pitchFamily="18" charset="0"/>
              </a:rPr>
              <a:t>Terminology</a:t>
            </a:r>
            <a:r>
              <a:rPr lang="fr-CA" sz="2400" dirty="0" smtClean="0">
                <a:latin typeface="Times New Roman" pitchFamily="18" charset="0"/>
                <a:cs typeface="Times New Roman" pitchFamily="18" charset="0"/>
              </a:rPr>
              <a:t> </a:t>
            </a:r>
          </a:p>
          <a:p>
            <a:pPr marL="457200" indent="-457200">
              <a:buFont typeface="+mj-lt"/>
              <a:buAutoNum type="arabicPeriod"/>
            </a:pPr>
            <a:r>
              <a:rPr lang="fr-CA" sz="2400" dirty="0" smtClean="0">
                <a:latin typeface="Times New Roman" pitchFamily="18" charset="0"/>
                <a:cs typeface="Times New Roman" pitchFamily="18" charset="0"/>
              </a:rPr>
              <a:t>Policy </a:t>
            </a:r>
            <a:r>
              <a:rPr lang="fr-CA" sz="2400" dirty="0" err="1" smtClean="0">
                <a:latin typeface="Times New Roman" pitchFamily="18" charset="0"/>
                <a:cs typeface="Times New Roman" pitchFamily="18" charset="0"/>
              </a:rPr>
              <a:t>framework</a:t>
            </a:r>
            <a:endParaRPr lang="fr-CA" sz="2400" dirty="0" smtClean="0">
              <a:latin typeface="Times New Roman" pitchFamily="18" charset="0"/>
              <a:cs typeface="Times New Roman" pitchFamily="18" charset="0"/>
            </a:endParaRPr>
          </a:p>
          <a:p>
            <a:pPr marL="857250" lvl="1" indent="-457200">
              <a:buFont typeface="+mj-lt"/>
              <a:buAutoNum type="arabicPeriod"/>
            </a:pPr>
            <a:r>
              <a:rPr lang="fr-CA" sz="2000" dirty="0" smtClean="0">
                <a:latin typeface="Times New Roman" pitchFamily="18" charset="0"/>
                <a:cs typeface="Times New Roman" pitchFamily="18" charset="0"/>
              </a:rPr>
              <a:t>Policy on Access to </a:t>
            </a:r>
            <a:r>
              <a:rPr lang="fr-CA" sz="2000" dirty="0" err="1" smtClean="0">
                <a:latin typeface="Times New Roman" pitchFamily="18" charset="0"/>
                <a:cs typeface="Times New Roman" pitchFamily="18" charset="0"/>
              </a:rPr>
              <a:t>Supreme</a:t>
            </a:r>
            <a:r>
              <a:rPr lang="fr-CA" sz="2000" dirty="0" smtClean="0">
                <a:latin typeface="Times New Roman" pitchFamily="18" charset="0"/>
                <a:cs typeface="Times New Roman" pitchFamily="18" charset="0"/>
              </a:rPr>
              <a:t> Court Records</a:t>
            </a:r>
          </a:p>
          <a:p>
            <a:pPr marL="857250" lvl="1" indent="-457200">
              <a:buFont typeface="+mj-lt"/>
              <a:buAutoNum type="arabicPeriod"/>
            </a:pPr>
            <a:r>
              <a:rPr lang="fr-CA" sz="2000" dirty="0" err="1" smtClean="0">
                <a:latin typeface="Times New Roman" pitchFamily="18" charset="0"/>
                <a:cs typeface="Times New Roman" pitchFamily="18" charset="0"/>
              </a:rPr>
              <a:t>Treasury</a:t>
            </a:r>
            <a:r>
              <a:rPr lang="fr-CA" sz="2000" dirty="0" smtClean="0">
                <a:latin typeface="Times New Roman" pitchFamily="18" charset="0"/>
                <a:cs typeface="Times New Roman" pitchFamily="18" charset="0"/>
              </a:rPr>
              <a:t> </a:t>
            </a:r>
            <a:r>
              <a:rPr lang="fr-CA" sz="2000" dirty="0" err="1" smtClean="0">
                <a:latin typeface="Times New Roman" pitchFamily="18" charset="0"/>
                <a:cs typeface="Times New Roman" pitchFamily="18" charset="0"/>
              </a:rPr>
              <a:t>Board</a:t>
            </a:r>
            <a:r>
              <a:rPr lang="fr-CA" sz="2000" dirty="0" smtClean="0">
                <a:latin typeface="Times New Roman" pitchFamily="18" charset="0"/>
                <a:cs typeface="Times New Roman" pitchFamily="18" charset="0"/>
              </a:rPr>
              <a:t> Policy on Information Management</a:t>
            </a:r>
          </a:p>
          <a:p>
            <a:pPr marL="857250" lvl="1" indent="-457200">
              <a:buFont typeface="+mj-lt"/>
              <a:buAutoNum type="arabicPeriod"/>
            </a:pPr>
            <a:r>
              <a:rPr lang="fr-CA" sz="2000" dirty="0" err="1" smtClean="0">
                <a:latin typeface="Times New Roman" pitchFamily="18" charset="0"/>
                <a:cs typeface="Times New Roman" pitchFamily="18" charset="0"/>
              </a:rPr>
              <a:t>Recordkeeping</a:t>
            </a:r>
            <a:r>
              <a:rPr lang="fr-CA" sz="2000" dirty="0" smtClean="0">
                <a:latin typeface="Times New Roman" pitchFamily="18" charset="0"/>
                <a:cs typeface="Times New Roman" pitchFamily="18" charset="0"/>
              </a:rPr>
              <a:t> Directive, but not:</a:t>
            </a:r>
          </a:p>
          <a:p>
            <a:pPr marL="857250" lvl="1" indent="-457200">
              <a:buFont typeface="+mj-lt"/>
              <a:buAutoNum type="arabicPeriod"/>
            </a:pPr>
            <a:r>
              <a:rPr lang="fr-CA" sz="2000" dirty="0" smtClean="0">
                <a:latin typeface="Times New Roman" pitchFamily="18" charset="0"/>
                <a:cs typeface="Times New Roman" pitchFamily="18" charset="0"/>
              </a:rPr>
              <a:t>Library and Archives </a:t>
            </a:r>
            <a:r>
              <a:rPr lang="fr-CA" sz="2000" dirty="0" err="1" smtClean="0">
                <a:latin typeface="Times New Roman" pitchFamily="18" charset="0"/>
                <a:cs typeface="Times New Roman" pitchFamily="18" charset="0"/>
              </a:rPr>
              <a:t>Act</a:t>
            </a:r>
            <a:endParaRPr lang="fr-CA" sz="2000" dirty="0" smtClean="0">
              <a:latin typeface="Times New Roman" pitchFamily="18" charset="0"/>
              <a:cs typeface="Times New Roman" pitchFamily="18" charset="0"/>
            </a:endParaRPr>
          </a:p>
          <a:p>
            <a:pPr marL="857250" lvl="1" indent="-457200">
              <a:buFont typeface="+mj-lt"/>
              <a:buAutoNum type="arabicPeriod"/>
            </a:pPr>
            <a:r>
              <a:rPr lang="fr-CA" sz="2000" dirty="0" smtClean="0">
                <a:latin typeface="Times New Roman" pitchFamily="18" charset="0"/>
                <a:cs typeface="Times New Roman" pitchFamily="18" charset="0"/>
              </a:rPr>
              <a:t>Access to Information and </a:t>
            </a:r>
            <a:r>
              <a:rPr lang="fr-CA" sz="2000" dirty="0" err="1" smtClean="0">
                <a:latin typeface="Times New Roman" pitchFamily="18" charset="0"/>
                <a:cs typeface="Times New Roman" pitchFamily="18" charset="0"/>
              </a:rPr>
              <a:t>Privacy</a:t>
            </a:r>
            <a:r>
              <a:rPr lang="fr-CA" sz="2000" dirty="0" smtClean="0">
                <a:latin typeface="Times New Roman" pitchFamily="18" charset="0"/>
                <a:cs typeface="Times New Roman" pitchFamily="18" charset="0"/>
              </a:rPr>
              <a:t> </a:t>
            </a:r>
            <a:r>
              <a:rPr lang="fr-CA" sz="2000" dirty="0" err="1" smtClean="0">
                <a:latin typeface="Times New Roman" pitchFamily="18" charset="0"/>
                <a:cs typeface="Times New Roman" pitchFamily="18" charset="0"/>
              </a:rPr>
              <a:t>Acts</a:t>
            </a:r>
            <a:endParaRPr lang="fr-CA" sz="2000" dirty="0" smtClean="0">
              <a:latin typeface="Times New Roman" pitchFamily="18" charset="0"/>
              <a:cs typeface="Times New Roman" pitchFamily="18" charset="0"/>
            </a:endParaRPr>
          </a:p>
          <a:p>
            <a:pPr marL="457200" indent="-457200">
              <a:buFont typeface="+mj-lt"/>
              <a:buAutoNum type="arabicPeriod"/>
            </a:pPr>
            <a:r>
              <a:rPr lang="fr-CA" sz="2400" dirty="0" smtClean="0">
                <a:latin typeface="Times New Roman" pitchFamily="18" charset="0"/>
                <a:cs typeface="Times New Roman" pitchFamily="18" charset="0"/>
              </a:rPr>
              <a:t>Access conditions – Library use </a:t>
            </a:r>
            <a:r>
              <a:rPr lang="fr-CA" sz="2400" dirty="0" err="1" smtClean="0">
                <a:latin typeface="Times New Roman" pitchFamily="18" charset="0"/>
                <a:cs typeface="Times New Roman" pitchFamily="18" charset="0"/>
              </a:rPr>
              <a:t>policy</a:t>
            </a:r>
            <a:r>
              <a:rPr lang="fr-CA" sz="2400" dirty="0" smtClean="0">
                <a:latin typeface="Times New Roman" pitchFamily="18" charset="0"/>
                <a:cs typeface="Times New Roman" pitchFamily="18" charset="0"/>
              </a:rPr>
              <a:t> versus case </a:t>
            </a:r>
            <a:r>
              <a:rPr lang="fr-CA" sz="2400" dirty="0" err="1" smtClean="0">
                <a:latin typeface="Times New Roman" pitchFamily="18" charset="0"/>
                <a:cs typeface="Times New Roman" pitchFamily="18" charset="0"/>
              </a:rPr>
              <a:t>sensitivity</a:t>
            </a:r>
            <a:r>
              <a:rPr lang="fr-CA" sz="2400" dirty="0" smtClean="0">
                <a:latin typeface="Times New Roman" pitchFamily="18" charset="0"/>
                <a:cs typeface="Times New Roman" pitchFamily="18" charset="0"/>
              </a:rPr>
              <a:t> and </a:t>
            </a:r>
            <a:r>
              <a:rPr lang="fr-CA" sz="2400" dirty="0" err="1" smtClean="0">
                <a:latin typeface="Times New Roman" pitchFamily="18" charset="0"/>
                <a:cs typeface="Times New Roman" pitchFamily="18" charset="0"/>
              </a:rPr>
              <a:t>legislative</a:t>
            </a:r>
            <a:r>
              <a:rPr lang="fr-CA" sz="2400" dirty="0" smtClean="0">
                <a:latin typeface="Times New Roman" pitchFamily="18" charset="0"/>
                <a:cs typeface="Times New Roman" pitchFamily="18" charset="0"/>
              </a:rPr>
              <a:t> </a:t>
            </a:r>
            <a:r>
              <a:rPr lang="fr-CA" sz="2400" dirty="0" err="1" smtClean="0">
                <a:latin typeface="Times New Roman" pitchFamily="18" charset="0"/>
                <a:cs typeface="Times New Roman" pitchFamily="18" charset="0"/>
              </a:rPr>
              <a:t>constraints</a:t>
            </a:r>
            <a:endParaRPr lang="fr-CA" sz="2400" dirty="0" smtClean="0">
              <a:latin typeface="Times New Roman" pitchFamily="18" charset="0"/>
              <a:cs typeface="Times New Roman" pitchFamily="18" charset="0"/>
            </a:endParaRPr>
          </a:p>
          <a:p>
            <a:pPr marL="457200" indent="-457200">
              <a:buFont typeface="+mj-lt"/>
              <a:buAutoNum type="arabicPeriod"/>
            </a:pPr>
            <a:r>
              <a:rPr lang="fr-CA" sz="2400" dirty="0" err="1" smtClean="0">
                <a:latin typeface="Times New Roman" pitchFamily="18" charset="0"/>
                <a:cs typeface="Times New Roman" pitchFamily="18" charset="0"/>
              </a:rPr>
              <a:t>Preservation</a:t>
            </a:r>
            <a:endParaRPr lang="fr-CA"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457200" indent="-457200">
              <a:buNone/>
            </a:pPr>
            <a:endParaRPr lang="en-US" sz="2400" dirty="0" smtClean="0">
              <a:latin typeface="Times New Roman" pitchFamily="18" charset="0"/>
              <a:cs typeface="Times New Roman" pitchFamily="18" charset="0"/>
            </a:endParaRPr>
          </a:p>
          <a:p>
            <a:pPr marL="457200" indent="-457200">
              <a:buNone/>
            </a:pPr>
            <a:endParaRPr lang="en-US" sz="24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1038" name="AutoShape 14" descr="data:image/jpeg;base64,/9j/4AAQSkZJRgABAQAAAQABAAD/2wCEAAkGBxQTEhUUExQWFhUXGBwbGRgYGRseGBwaHRccGhceHBwfHighGBomHxcaIjEiJSksLi4uHCAzODUsNygtLisBCgoKDg0OGxAQGzQkICQ3NCw0LCw0LCwsLC8sLCwsLCw0LywsLCwsLC8sLCwsLCwsLCwsLCwsLCwsLCwsLCwsLP/AABEIAHgBQAMBEQACEQEDEQH/xAAcAAEAAgMBAQEAAAAAAAAAAAAABAUDBgcCAQj/xABIEAACAQMBBQQGBgcECQUAAAABAgMABBESBQYTITEUQVFhByIycYGRI1SUocHTFTNCUnKx0SRi4fA0Q1NzgpKTorIWNbPC0v/EABoBAQADAQEBAAAAAAAAAAAAAAABAgMEBQb/xAAxEQACAQIFAQUHBQEBAAAAAAAAAQIDEQQSITFBURMycZHhIjNSYYGhwQUUQrHR8CP/2gAMAwEAAhEDEQA/AO40AoBQCgFAKAUAoBQCgFAKAUAoBQCgFAKAUAoBQCgFAKAUAoBQCgFAKAUAoBQCgFAKAUAoBQCgFAKAUAoDU9u+kKytiV4nFcfsxet8z7I+ddNPC1J8W8TOVSKNLvvTDKT9DbIo8XcsfkAAPma6o4CPMjJ13wjou5u1XurOKeTGtwc6emQSPwrhrwUJuKN4O6uR9t7eeGYooUjAPPOedeRicZOlUypaGVSq4ysfLXe1D+sQr5g5H4GlP9Si++rfchV1yi8tL1JRlGDe7qPeO6u6nVhUV4u5tGSlsSK0LCgFAKAUAoBQCgFAKAUAoBQCgFAKAUAoBQCgFAKAUAoBQCgFAKAUAoBQCgKzeDb0NnEZZmwP2VHtMfBR3mtKdKVR2iVlJRV2cP3s36uL0lc8KH/Zqeo/vt+17uletRw0Keu76nLOo5GqgV0GZ9oSd89E752bF5Fx8nNeNjPes66XdRD3qb+0t7h/KvmMc/8A2ZzVu+VNcZmeopSpDKSCO8datGTi7p2YTa2Nr2LvLqISbAPc/cff4e+vVw2PzezU8zpp1r6SNlr0zoFAKAUAoDn3pA3ehRVmXiB5LmJWIlfGHkAYAZwOXhXbhqsm8vRP+jKpFbnreuwisIbcxcQJ2yJn9Z3YgA5ABJJ5DoKijKVWTv0YklFEfe3e+GeOKOLjqxuIebRSIMcUZGogD4d9Wo0JRbbts+U+CJVE9jDvLLa/pScXhm0cGLQIzLyOX1ZCeWOtTSU+xWS276fkStmdzcdz1t+z5teJw2Yn6TXqz0Pt8wOVctbPm9vc0ja2hSTWv6RvriKZmFta6F4SsVEkjgsS+OoAAwPOtlLsqaa3fPQrbNJp7IvdhbtQ2juYDIqOAOEXJjUjPNQehNY1K0qiWbz5LRgo7GmHasvaRtTU3ZTN2fTk6eD7Il/6n3V1ZFl7Hm1/r08jO7vm4J/pAtZpb2yW3kMcojuHTmdJZOEVDDOCDzHxquHlGNOTkrrT8kzTbVj7tXbouraylXKN22FJEyQUcPh0PxqIUsk5J9GHK6TJm/Ie5eLZ8TlGlDSSOpOUjT2enTU5A9wNVw9oJ1HxoTO79lES62y8+w7h2ys0cTxydxWVOTe48s/GrRpqOIS4b+xDlem2Zf8A0WnZ1ktpZ4Z+GGVxK5BbTnDKxIKk1H7h5rSSa8CcmmhFtdstdPseY+qZBMWAJwSI1zy7xnnVnTUFUj0sRmu4s9778e6nMFq7KbSPjsVz60p/Uocd2Fc4qKGWEc013tPpyJ3bsuD1vjtYXOxuPGSok4R9U4Iy6hhny5ilCGSvlfFxN3hc92O0ZEt7uyuGJnt4XKP/ALWLQdDjzGMHzqJQTlGpHZvyZKbs0zYdz2JsbYkkngpzPX2RWNb3kvEtHZFxWRYUAoBQCgFAKAr9vbXjtIHmlOFUdO8nuUeZq9Om5yyoiTSV2fnfeTb0t7MZpjz6Ko9lF/dH4nvr26VKNOOWJxyk5O7KutCooBQHdPQ7JnZwHhI4+/P415GN96dVHukfeQ5uZPeP5CvlMY//AGkc9Xvsra5TMUAoDZ919tHIhkPLohP8j+FepgsVr2c/p/h0Uan8WbXXrHSKAUAoCi3v2VJcxRpHjKzxSHJx6qOGb44FbUZqEm30ZWauj7vRsuSfs3Dx9HcRyNk49Vc5x4nnUUpqN78qwkrnzfDZUlzCiR4ys0TnJwNKSBm+OBU0ZqEm30f9Cauit2hYXsd9LcW0cMiyxRoRI5UjQWPcD+9V4ypumoyb0KtSUrovtiS3LITdRxo+rkI2LDTgcySBzzmsaign7D8y6vyVG09kXENy13ZcNjKqrNDISquVzoZWAOlgCRzFaxqQlDJPjZlWmndEe8i2pNDOCIIi6aI41YsVJPrOZMDuPQD5VKdGMlu/+6Ee20zw3o2s+DwgJM6NOeI+M4xnTqx154qf3dTNcdlG1j3szYl1xdnyz6NVvDNHKQ2cluGEI5c8hDmk6kMs1Hlp/wBkpPS5h3h3Qke8intyoRpYnuEPLJibKuv97BIPjyqaddKDjL52+pEoO90ZItzRPPcXF5ks74iEcjDTEowoJUjJJySO6oeIyxUYf8xku22Q7ncuSNb2G2xwLmEAB3JKzDIJyckgg9fIVZYhNxlLdP7EOnulySmstqTRC3Y29umkI0iFnk04wdIIABxVc1GMs2r+xNptW2Jk27RSXZ/AA4VqJAQTzwyAL3cySOdVVa6nm3ZOXVW4IOyNxVcPLe6jcSuzvw5XCjJ9VRgjIAwM1eeJa0hsiFDl7kO53NuFtrq0i0mFpUkg1McqNQMity6ZGQe/JqyxEXOM3vz+CMjs0i8333ca6jDQsEuIwwRj0KuMOjf3SPkRWNCqoO0tmWnG603Lbd6zaG2hifGpI1U46ZAwcVnUkpTbRZKyLCqEigFAKAUAoBQHCfStvH2m64KH6KAkeRk6Ofh7I+PjXsYOlkhme7OWrK7t0NJrqMi12Bu7cXhcQJq0Y1EkADOccz38jWdSrGn3i0YuWxsEfotvz1WIe+T+grH97SL9jIlReiW8PV4V/wCJj/Jaq8dT6MnsZHR9wN3ZLG2MMjq5MhYFc4wQOXP3VwYiqqs8yNqccqsedqbtySSu4ZMMc4Of6V4lfAznUck1qZTotu5Bbdaf+4fj/hWD/T6vyKdhIxNu3cD9kH/iFUeArLgjsZFQRjlXIZCoBv8Au/tHjRAn2l5N+B+NfQYSv2tO73W52055olnXUaCgFAUe197La2k4UrsH0hsKjNyPQ8gfCtYUJzV0Vc0tCw2TtSK5jEkDh0PLI8R1B8DVJwlB2kiU09UY7PbMMs0sCODJDjWvhnp76mVOUYqTWjCkm7ETa+9dtbScKV2D6Q2AjNyPIHkD4VaFCc1dEOSWhO2RtaG5j4kDh0zjI7iOoI7jVZwlB2kiU09j3tO/jgiaWVtKIMsfL8aiMXJ2QbSV2e7e8R4xKrAxldQbu04zny5VDi07C5RWO/FnLIkaO2ZDpRjG4Rz4KxGG+FbSw1SKu0VU4t2PW1N9rSCRo3diU/WFEZlT+NgML8aQw9SSukHNLQsNp7et7eITSyKqNjSe9sjI0jqTVIUpSeVIs5JK7Ieyt77WeQRK7JIRlUlRo2Yf3QwGr4VadCcVd7fLUhTT0JO3N4be008Z8M/soAWdv4VHM1WnSlPuoSkluYNmb2Ws4kKOQYlLSI6srqo7ypAOKmdCcbXW4U0y0tb1JIllU/RsuoMeXq4znn05VRxadmTcrY96bZrbtSyZhzjUFJOc46Yz1q7ozU8ltSM6tcrh6RLDpxW/6b//AJrT9rV6EdpEv7XaccjyoretCwWTuwSoYcz5EGsHBpJvktco5N/7EE/SMVBwZFjcxA+bgaR862/a1On058ivaRLbaW3oIIO0SSDgnGHX1gdRwMY61nGlKUsqWpLkkrskS7RjWEzlhwgmvUOY04zkY68qqotyy8k30uZracOiupyrKGB8iMj7jUNWdmSZKgCgFAVG9u1ey2k0w9pUOn+I8l+81rRhnmolZOyufmkfOveOEGhJ021jjtjb7Llxi4jY3BxzE0uOD8U04+Nee253rLjbwW5urK0HyaNPNdWkrxcaWN42KnTIwHLvxnoevxrsShUSdtzH2ou1ywst+9oRkEXLNjucBgffyz99Zyw1J8FlUkuTuO6W3BeWsc+nSWyGXqAwOGx5ZFeTWp9nNxOqEsyuQN5NuOj8OM4wObd+T3DwrxsZi5QlkgY1arTsjX5NqTN1lf4HH8q8+WIqveTMHOT5Jmy8qklwxJKjSmefrnv+FbULxjKs+NF4l4aJyZ423EDomX2ZRk+Tj2h/nzqMVFO1VbS/siotpdSrrkMy63TutE+nucY+I5j8fnXdgKmWrbqa0ZWlY3ivcOwUAoDRrs3H6Xm7NwtXZY9XF1YxrbGNPfmutZexWbrwZ659CNu5tVbO32g0w/tEUpeYDGhndQY9GOinAHPn1q1WDqSgo7PYiLyp3Nf2XtSG1eyuA7GViy3hKOoPGbUWJIx6jfcfKtpQlNSjbTj6FE1GzNj25d3MW05ntoklZbNSyuxHqhyfVwObeVYU4wlSSm7al22paFp6PbfMMl1rR2u34pCAhF5BQozzyMcz41TEv2lC3d0LU1pfqV+/e1ojdW1rKTwlPGnwpbIX9UhAB5Fsk/wjxq+Hg8kprfZfkrNq6TI+5MsdxBebODtoTUImIIbgyZ0cjg+qcj5eNTXTjKNXr/aIg004kmw2ld2Bt7e7iikhLLDHPEcEMRhNSEd/TINVlCFXNKD13syU3GyZ5uba72abmWGOO5tZHeZ0J0Srq5vg4IcVKdOtlUnZrT5CzjdrY9W91HcbWgkf2TZ8S3DeLMNZH94DFQ04UWl11J0ckSfSoi9hL9JUdDAR7Ql1DSF78mowl+0txz4Cr3T5u8oba180v61EhEYPdGVJYr725H4eNKmlGNttfMR77uX28Ma9muWwNRhcE4GcaGxk9cdaxpt5l4l3saTtnaoj2RZwairXMaR5AJKx6RxWwOZwpx8RXXThetKXTX/DKTtBLqZ9ztqQRX8tvATwJ0WSMFWXTIg0yAagM5UKfh51WtCTpqUt1oTFpSsi43Z/9x2l/FB/8bVlV91D6lo95mr7wu4h21oyPpowxHUIYow/3Zrpp2zUr9PyzOW0jpNhBEsKJEF4WgBQPZ045e8EVwSbzXe5srWOXBV/R86Jg267SRYu9eHx48geK6iwr0Ne1Te+XXyZh/G3Fyy2ixsYrqxc/QSwyvase7kS8OfLII8jWcf/AFcai3TV/wDS79lOJvO73+i2/wDuY/8AwFclTvvxNI7FhVCRQCgOd+my802kUY/1kvP3IM/zK13YGN5t9DGs/ZscXr1DmNx9GOxVmuTNL+pthxGJ6auZQfDSW+Fc2LqOMMq3ehpSjd36Gubb2q1zcSXBJDO+pfFRn1PiABW9OChFRKSeZ3Nw9IFt2m2ttpRj21CTgdzjkD88j/lrlwzySlSf0NaiulI0GuwxO4ehhs2BHhK/4H8a8nHe8Oqj3TFvCf7TJ7/wFfJYv30jmq99kCGMswVeZJwKwjFydkUSu7F1vGRGI7deiDLebH/J+ddmMtBRpLj+zarpaKPuwl40Mluevtp7+/8AD5mpwq7WnKi/FCn7UXEomGOR5Eda4djEyWsuh1b91gfkatCWWSl0JTs7nTq+nPQFAKAodqbrJNOZxNPFIUCExPpyoJIzy8TW0KzjHLZPxKuN3cwruVbCNY/XwJlmcliWkdehkJ5sPKp/cTvf5W8CMiLja+zkuIZIZRlJFKtjrg+HnWUJuElJcFmrqxGsNhRxSiYM7OIVhyxzlVOQTy9rzq0qjksvzuFGzueti7EjtjLwiwWRy5Qn1VY+1oH7IPhSdRztfgKKWx92fsaOKaecFjJOV1FjnAUEKq+CjJ5VEqjlFR4QSs7mHae7kM83GfWG4TRNpbAZG6g458u41aNWUY5V4kOKbuQLDcuKOSN3muJ+EcxLK+pUOMAgYGSPE5q8sQ2mkkr72IUFc8Xe40Ts+Z7kRSMWeESnhsScnqNQB8AaLEyVtFdc2DpplltfdqC4jjRlK8L9U0ZKvHyx6rDp0FUhWlBtrn7kuKZDsdz4klSaWWe5eP8AVmZ9QQ+KqABnz61aVdtZUkr9CFBXuyXtzduK5ZZCXjmQELLE2lwD1GehHkQarTrSgrbroyXFMj2G6MUfFZpJppJYzG0kj5bQQeS8gFHPwq0q8naySS1siFBIz2G7UMUsUoLloYeCmo5AXvPT2jjmarKtKSa6u5KikSNr7FjuGhdywaGTWjKcEHGCPNSOoqIVHBNLklxTPdjslIpp5l1apyhfJ5eoCFx4daiU24qL4CVnc8WuxYka4bBbtDBpA3NThAmAPDAo6jaS6BRWpSf+g4gDGlxdRwHP0Ky4TB6gctSr5A1t+5lu0r9bFOzXUtrndyBrdLYLoiRkZQnLBRgy/eOdZqrJScuf9LZVax73i2DDewmGYErkEEHDAjvB7qilVlTlmiJRUlZk6ztxHGka5wihRnrhRgZ+VUbu7lkZqgCgFAcn9OxObPwxP8/ocfjXpfp+0vp+Tnr8HKvvr0TA6pvFCNmbHS2/11yfX8egMnwA0r8a86k+2r5+Eby9iFupyyvQMDpPoouFuIbrZ83sOutPLPJ8e46W+dcOMTjKNVG1F3Tizn+0rB4JXhkHrxsVPnjoR5EYPxrtjJSSkuTFqzsde9CL/wBjmHhOfvRK8zH99eB00O6NtH6eX+I18diffS8Tnqd5lrulZjLTv7KA49+PWPwH8668BS1dWWyNKMf5Mo7y4Mjs56sc/wBBXBUm5ycnyYyd3cybKu+FKj9wPP3HkavQqdnUUiYSyyuWe9tjokEi+zJ/5f4jn866cfSyzzrZ/wBmlaNncoTXAzE6jF0HuFfUx2PRR6qQRtoSSqmYUV3yOTOUGO/mFb+VWilf2iGVna776tB9ob8mr5aXxPy9S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FpYPIUBlRUfnlVYsOvL1io/lVJWvoSjn/pus9VtDL/ALOQg+51/qorswErTa6mVdaXNR9E+wO0XfFYZjt8MfAufYHwwW+ArqxlXJCy3ZnSjd36GL0q7Y7RfMoOUgHDH8XV/v5fCpwlPLTv1IqyvI06ukzLPdna5tLqKfuRvW80PJ/u5/CqVafaQcSYyyu50D0zbCyI72PBBASTHgf1bfzHxFcWBqb02bVo/wAiZ6DH+huV8JVPzQD/AOtVx/eiTQ2ZnvYy9w6rzLSED/mr4uonOs0t2znkryaNj2+wgtlhXq3L4Dmx/wA+Neli2qNBU1zp/p0VPYhlRqFeOcooDcdngXVnoPtLy+I9k/KvZpWxGHyvdaf4dUfbhY1KKElwmOZYLjzzivIjFuSj9DmS1sdOr6g9AUAoBQCgFAM0AoBQDNAKAZoBQCgFAKAUAoBQCgFAKAUAoBQCgFAUW++yjc2U8QGWK6l/iX1l/lW1CeSomVnG8bHH9w9+2sQY2jEkLNqOOTgkcyD0boOR+deniMMqut7M5qdXL4G9bLtth3XrKsWtjkq5KvknJyGPM5rjm8TDe5slTkXY3G2aRkW8ePef61l+5rdS3Zx6FZtTYuxLcZlWBfLUS3yBzWkKmIltcq401uadvf6QllhNpaR6YNOks/tFR0Cr+yPM8/dXTRwrjLPN6mc6t1ZFv6Cm5XY84j90g/Cs/wBQ/j9fwTQ5J6XjRztIuMhm69OZNfFqq4VXNdWYZmpXRsMe07W4wZlCsBj1icfA16McRh69u0Vn8zdThPvFhHse2b2UU+45/GuhYbDvZI07OHQ+S7JtV5sqD3nH41EsNh47pEOnBbldJti3twwt11MeuM6eXTJ7+vdXPLFUKN1SV39ijqQh3Sv3fQz3XEbu9Y4HLPQVz4ROrXzvxKU/andm717Z1igFAavuq5N5tIEkgTR4yen0K9PCuit7uHh+TOG7/wC4JWyLU2kVxLcOCWkkmcgkhV/ZUZ8FAHvqs5do0or5FkrXbNV3Yup4bqGe4LaNpBjpJOInB1QqPDMZx54roqqMoOMf4ffr9zOLad3yed6lgF/I200ka2KILdgGMKHnxNWn2XJxzPhU0c3Zrsnrz1ErZva2Mu89ui29lw+NPs9S3G4bM7suBwyxB1MgOcj3VFJtylfSXAlsuh6j2nZ2mz7q42a2rp6mpisbn1V9RvY6588eVQ4VJ1Yxqk3jGLcSzt/R7bFAZzJLORlpy7CTV3lTn1RnoBVHip39nRdOCezXJSHb10LVrXi5uBeC0E/fpYag+P39P31r2UM+e2ls1vwVzO1ub2L9PR9aLpKcVZVIPGEjcUkHnqbPPPhWP7qo99unBfs4nrZDn9LXoycCC3wM8usmeVJ+4j4v8Bd5muXO1Je0HagZuzRzC3089Jg9l5f+oc+4VsoLL2PLV/r08ijbvm4JO/G7kCPbuvEBnu0V8Svgq5JYAasD4VWhVk00+ETOK0JO3tlpaybOjh1qrXmSC7HOYj3k9OQ5VFObmpuXT8iSs1bqLLZw2ncXL3RZoIZTDFAGITKe27gH1iSeWemKSn2MYqG71bCWdu57jtP0dfW0cDN2a61oYmYkI6rqDJnoCMgjyqM3bU25brkd2SS2ZSbsbQktJZLiR2a1mupYpNRJELrKRG/PohzpPhyrarFVEordJPx0KwbWr2Nr2A5O0tojJwFtsDPIerJ0HdXNU91D6/g0j3mQ97rBJ9o2MMmrQ0dwSFZlyRwseyR41ejJxpSkuq/JEleSRhvbA7NuLZ7eSQwTSrDJC7s4y/sOmokqQRzHfUxl20ZKS1SvchrK1Ysdx3Je/wAknF5IBk9BpXkPAVnX2h4Focn3ctyZdoZJOLxgMnoOFHyHgKV+7Dw/LEN2bRXOXFAKAUBwD0l7u9kuyVGIpsungDn11+BOfca9nC1e0hrujkqxys1EiuoyPgUeFLiwCgdBQHqoJOnegtvpbsf3Ij98lcH6h3Y/X8G1Ddk1zkn3mvg3uc58qAfMUsBigPtAb1uzs/hRZPtPzPkO4f58a97BUOzp3e7OylDKi4rsNRQCgNOXZ1/Bc3Ululu6TurDiOwYaYwvQDyrqz0pQipX0M7STbXJM3j2XcXdtFC2hNbr2jSxxoByypyyc9OeKpSnCnNy8iZJyViu2z6PIDC3ZtSTrhomaRyFdTleRJHdWkMVJS9rbkiVNW0J17JtMEhIrWVHReTOy6Gxh88jxBn3VSKo8tol5uCPs7Y97Y2tvFa8GUpqMqvqTUWOfUYZ0gEnkR4VaVSnUm3O6IUZRSSMdhui8wvXvAitdqqlIuaoEzg6iBqfLZzjupKuo5VD+PUKF735MluNrRIIQtrLpGkTs7KcdAWjwcn3Gj7CTzar5eo9taHpdyR2IwGUmdpOOZ8c+PnIcDwHTHhUfuP/AEzW02t8h2fs2Ppba7AR6bWM8szhmbkOpEWBzPhqp/4LXV/L1J9s+bR2Hdca9lhKap4Io4ySRhl1hieRxyblSNSGWMZcNsNO7aMcXo2sxCIyr50aSeI+M4wTpzjrzxUvF1M1yOyjawO7909rYxylDJbzxs7AnDJHkAjl7WMcqdrBTk1s1/YyuyLTeXY7zy2boVxBPxGyf2dBHLxPOs6VRRUk+VYtKN2iBPsi6triWay4ciTkNJDIxXEmMF0cA4yOoI7quqkJxUZ6W5RXK07oybN2Ncy3SXd6Y1MSssMMZLKpbGtmY41MQAOlRKpCMMkOd2yVFt3Zl2Du7otp4LgKyzSzMQOY0SOSPjg1FSrealHhL7CMbKzIu4+7k9pJcmaQSBxEsbftFI9YXUPHDCrV60aiWVW3+5EIuLdzPvNsy5a6tri2ETGFJVKyMQDxOHjGAf3DUUpwUJRlzb7XJkndNGO22Fcz3EU988WmE6ooYgdOvGNbs3NiB0GO+jqQjFxp88sZW3dmNtmXtrPO9osM0Vw/EKSOUKSYAYggHUpwDipz05xSndNaaEWkm7FnunsZ7aN+K4eaaRpZSowupsDC+QAA+FZ1qim1bZaFoxtuXlZFhQCgFAU+9WwI723aF+R6o2OasOhH+ela0arpyzIrKKkrH532xsuW2maGZdLr8iO4g94Ne3CanHNE43Fp2ZDqxAoBQHRvQk+Li5/3IPyf/GuD9Q92jajuyzFfBLY5z7QCgFAbBuxsbWRK49QeyD+0f6CvQwWFzvPLb+zalTvqzcq9o6xQCgFAa7tDfW0hkeJ3fVGcPiNyByzzIGOhzW8cPOSTXJRzS0Luyu0lRZI2DowyrDoRWMouLsyyd9iNsbbUN0HaBw4RyjY7mHX4edWnTlDvIKSexW3++tpDI8Tu+qM4fEbkA4zzIGOhrSOHnJJrkq5paEi+3ptYoY5mkzHKcIyAtqOCeQAJ6A1WNGcpONtUS5JK592VvRbXGsRSZaNdTKysrBfHSQDik6M4WugpJlcnpBsiAwaUg8wRDIQf+2r/ALWp/wA0R2kS+2ptKO3iaaVtMajJP+HeaxhBzllW5ZtJXZ6O0I+Dx9WY9GvUP3cZz8qZXmy8i+lz4m0IzDxwfo9GvOD7ONWcdelMrzZeRfS5ksbtZo0lQ5R1DKemQeYqJRcXZkp3Kra+9ltbycJ2ZpcZKRozsB4kKDge+tYUJzV1t89CrmloS9ibbhu0MkDh1BweoKt4MDzB99UqU5QdpImMk9j7s7bUM8k0UThnhYLIPAnOPf0PypKnKKTa3Ckm7I8fp6DtPZdeJ9OrSQeY8j0J8qns5ZM9tBmV7GefaUaTRwMfpJVZkGDzCY1c+gxqFVUG4uXCF9bGPae2obd4klcK0zaYx4nl8uo+YqY05STaWwcktxtvbMVqgkmYhSwUYUscnoMAZ7qQpym7RDaW5B2XvhaTyCJJcSHojqyMfcGAzV50KkVdrQhTT0LEbUj4zQavpFQSEYPsk4Bz06is8jy5uCbq9ihj9IVkyhlaUgjIIhkIx8FrZ4Wonb8or2kS3beC3FwtsXxM66lUg8xjPXpnkeVZ9lLLntoTmV7Ei62lHHLFExw82rQMHnpALc+7qKqoNptcE31sTKqSKAUBQ727qw38emQaXXOiQD1lP4r5VtRrSpO6KzgpLU4XvPutcWLYmXKE+rIvsN8f2T5GvXpVo1V7PkckoOO5S1qVFAb36H5dNzP527fcQa4P1L3N/wDtjWlyXwr4JHOfaEgCgNk2Lu0Th5hgdyd59/gPKvTw2Ab9qp5G9OjzI21VAGByAr10rHUfaAUAoBQHP7IXhu9pC04H61M8XVnPAXGMcse+u2XZ5IZ7/TxMle8rf9oQrfbaWuxAsOpZNTW6hjlhLqIkI0jmB6zch0qzpueIvLbf6EZssNPA+bs39ta38UVsW4M8KxNlGQcWP2G9YDJYFqmrGc6bct07/RiLSlZC42xdWs205YIo3jWdTIXLal+iQZCj2lAwTRU4TjCMnrb8sjM05NHq92W9rb7LjgdJpO1F1Y5WNmeKVjjGSF58qiM1OVRy0VvyiWsqSRL2GZbq4ubm44cc1vE8HBTORnLa2Y+0Dj1fjValoRjGOqetyY3bbfB93Fk2h2G14aWpi4a4LNJr0+YAxmmIVLtJXvcU82VHvfja0LXlvayk8FPppgFZskcokIUHkTlvgKihCSg5rfZfkTaukQt2NpK1jf2iksLdJOESCC0LKxTkefLmvwHjV60H2kZ9f7Ig9HHobDZyD9DA5GOyde79VWEl/wC/1/Jdd0sNzBiwtf8Acp/4iqV/eS8SYd1FN6MlHBndv9Ia4l45Ptag5Cg+QXGK1xXeS4srFaezLfenay2drNMoGoeyB+1I3Jc+JyRWVGDqTUS0pZVc59sTaEFnPZNG7HWphuiyOuXchlclhg+uSPjXbOMqkZJ+K/wyTUWi32tsU3O0bwI2ieOG3khf91wZPuPQ+VZwqZKUb7Nu/wBiXG8n9D3s/bXar/Z7ldEixXSSxnqkg4QYH+Y8qiVPJSmuLq33JUrtFNt/aFveT3pldhoTg2xVHbDqdTuCowCXCj4VrTjKnGNvF/4Vk1JsuL/bPa7LZ83RjdwBx4OrEMPmKyjT7OpOPyZbNmimWfpUSPsDs2OIpUwn9sS6hp0d+fdVMJftUltz4E1e6ebQt+lJtXtdhjz79Zz99H7lW6j+RW7gvtDsFrwltTFwxpLtJr0578DGaviFS7WV73Ihmsht3You9pzoG0SLaxvFIOqSLISrf18qU6mSknxfUSjeTPNtto3N5s7iLonia4jmT91wif8AaeoqXTyU522drDNeSOjVwmooBQCgPE0KupV1DKeRBGQR5ipTa1QND296KrWbLQM1u3gBqj/5SeXwIrsp42ce9qYyop7aGm3/AKKb1PYaKUeRKn5H+tdMcbTe+hm6Miw3A3VvLe5kaWBlUwSKGypGo4wORzWGPqwqUHGDuyYQkr6GxxbvXB/Yx7yK+Rjgqz4M1Sn0LG13SY/rJAB4KMn5n+ldEP01/wA5eRoqD5Zf7P2TFD7C8/3jzPz7q9Clh6dLuo2jCMdidW5cUAoBQCgFAa3d7nRPLLKJrmMykFxHKUUkKFHIeQrdYiSSVlp1RTItzPbbqW8bW7IpUWwbhqD6oL+0x8W8zUOvNp35JUErfImbd2NHdRiOTUArq6spwyspypB7jVKdRwd0S0nuLTY0UbXDAE9obVIG5gnQEwB3DAo6jaS6CyIVpunDHHbxhpCttIZIstnB0suOnNQGPKryrybb67kKKSS6EmXYERuGuBqV3jMb6ThWXu1DvIzyNVVWWXLxuTlV7lRb7ixxoES5vERRgKs7AAeQHStXiW3dpeRXIkXWy9ixwSTSqWZ5ipdmOT6owoHgBk/M1lOo5JJ7IsopO4l2LG1yLnmJBGYzg+qyk5ww78VCqPLl43Fle5SncC3xo4k4tyc9nEh4PXOMddPlnFbfup72V+vJTs0bUiAAADAAwAOgHdXMaFDtPdKKWUzJJLbysMO8L6dYHTUMEMR44raNeSjlauvmVcFe5jttybZOH+sYpLxiWcsZJQMKzk+1juqXiJu/hb6EKCLbbeyo7qB4JQSjjBwcHrkEHuNZ05uElJFmk1ZmOy2MkczzgsZHREYsc5EedJ9/M5NTKo3HLx/oS1uRZd1oDdG7GpZihQlTgcxjOP3sd/lUqtLJk4IyK9ydsTZUdrCkEQIRBgZOT1yST3mq1JucnJkpWVkVN1uXA4kGqVRJMJzofGmQDqvL1c9T5itFiJK3yVvoVcEerDc23jlWZzLPIvsNPIz6f4QeQNJYibjlWi+WgUFe5ZDZEfaHuPW1vGIzz5aQcjl486z7R5cv1LW1uUdruJFGixx3N4iKMBVnYADyA6Vs8TJu7S8iuRF1b7FjS4NwCxkMSxHJyNKnIPv86xdRuOXjctbW5gm3aga7S8wRMq6cg8iMY9Yd5wasq0lDJwRlV7lzWRYUAoBQCgFAKAUAoBQCgFAKAUAoBQCgFAKAUAoBQCgFAKAUAoBQCgFAKAUAoBQCgFAKAUAoBQCg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ernest/main/toolsresources/logos/BannerwithBuildingName955x100.jpg"/>
          <p:cNvPicPr>
            <a:picLocks noChangeAspect="1" noChangeArrowheads="1"/>
          </p:cNvPicPr>
          <p:nvPr/>
        </p:nvPicPr>
        <p:blipFill>
          <a:blip r:embed="rId3" cstate="print"/>
          <a:srcRect t="4000" b="16000"/>
          <a:stretch>
            <a:fillRect/>
          </a:stretch>
        </p:blipFill>
        <p:spPr bwMode="auto">
          <a:xfrm>
            <a:off x="0" y="6096000"/>
            <a:ext cx="9144000" cy="762000"/>
          </a:xfrm>
          <a:prstGeom prst="rect">
            <a:avLst/>
          </a:prstGeom>
          <a:noFill/>
        </p:spPr>
      </p:pic>
      <p:pic>
        <p:nvPicPr>
          <p:cNvPr id="12" name="Picture 6" descr="http://ernest/main/toolsresources/logos/BannerwithLogoCentered955x100.jpg"/>
          <p:cNvPicPr>
            <a:picLocks noChangeAspect="1" noChangeArrowheads="1"/>
          </p:cNvPicPr>
          <p:nvPr/>
        </p:nvPicPr>
        <p:blipFill>
          <a:blip r:embed="rId4"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fr-CA" b="1" dirty="0" err="1"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Categories</a:t>
            </a:r>
            <a:r>
              <a:rPr lang="fr-CA" b="1" dirty="0"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 of </a:t>
            </a:r>
            <a:r>
              <a:rPr lang="fr-CA" b="1" dirty="0" err="1"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Judicial</a:t>
            </a:r>
            <a:r>
              <a:rPr lang="fr-CA" b="1" dirty="0"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 Information</a:t>
            </a:r>
            <a:endParaRPr lang="en-US" b="1" dirty="0">
              <a:solidFill>
                <a:srgbClr val="91552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572001"/>
          </a:xfrm>
        </p:spPr>
        <p:txBody>
          <a:bodyPr/>
          <a:lstStyle/>
          <a:p>
            <a:pPr marL="457200" indent="-457200">
              <a:buNone/>
            </a:pPr>
            <a:endParaRPr lang="en-US" sz="2400" dirty="0" smtClean="0">
              <a:latin typeface="Times New Roman" pitchFamily="18" charset="0"/>
              <a:cs typeface="Times New Roman" pitchFamily="18" charset="0"/>
            </a:endParaRPr>
          </a:p>
          <a:p>
            <a:pPr marL="457200" indent="-457200">
              <a:buFont typeface="+mj-lt"/>
              <a:buAutoNum type="arabicPeriod"/>
            </a:pPr>
            <a:r>
              <a:rPr lang="fr-CA" sz="2400" dirty="0" err="1" smtClean="0">
                <a:latin typeface="Times New Roman" pitchFamily="18" charset="0"/>
                <a:cs typeface="Times New Roman" pitchFamily="18" charset="0"/>
              </a:rPr>
              <a:t>Supreme</a:t>
            </a:r>
            <a:r>
              <a:rPr lang="fr-CA" sz="2400" dirty="0" smtClean="0">
                <a:latin typeface="Times New Roman" pitchFamily="18" charset="0"/>
                <a:cs typeface="Times New Roman" pitchFamily="18" charset="0"/>
              </a:rPr>
              <a:t> Court Case Files and </a:t>
            </a:r>
            <a:r>
              <a:rPr lang="fr-CA" sz="2400" dirty="0" err="1" smtClean="0">
                <a:latin typeface="Times New Roman" pitchFamily="18" charset="0"/>
                <a:cs typeface="Times New Roman" pitchFamily="18" charset="0"/>
              </a:rPr>
              <a:t>Docket</a:t>
            </a:r>
            <a:r>
              <a:rPr lang="fr-CA" sz="2400" dirty="0" smtClean="0">
                <a:latin typeface="Times New Roman" pitchFamily="18" charset="0"/>
                <a:cs typeface="Times New Roman" pitchFamily="18" charset="0"/>
              </a:rPr>
              <a:t> information</a:t>
            </a:r>
          </a:p>
          <a:p>
            <a:pPr marL="457200" indent="-457200">
              <a:buFont typeface="+mj-lt"/>
              <a:buAutoNum type="arabicPeriod"/>
            </a:pPr>
            <a:r>
              <a:rPr lang="fr-CA" sz="2400" dirty="0" err="1" smtClean="0">
                <a:latin typeface="Times New Roman" pitchFamily="18" charset="0"/>
                <a:cs typeface="Times New Roman" pitchFamily="18" charset="0"/>
              </a:rPr>
              <a:t>Judicial</a:t>
            </a:r>
            <a:r>
              <a:rPr lang="fr-CA" sz="2400" dirty="0" smtClean="0">
                <a:latin typeface="Times New Roman" pitchFamily="18" charset="0"/>
                <a:cs typeface="Times New Roman" pitchFamily="18" charset="0"/>
              </a:rPr>
              <a:t> information</a:t>
            </a:r>
          </a:p>
          <a:p>
            <a:pPr marL="857250" lvl="1" indent="-457200">
              <a:buFont typeface="+mj-lt"/>
              <a:buAutoNum type="arabicPeriod"/>
            </a:pPr>
            <a:r>
              <a:rPr lang="fr-CA" sz="2000" dirty="0" err="1" smtClean="0">
                <a:latin typeface="Times New Roman" pitchFamily="18" charset="0"/>
                <a:cs typeface="Times New Roman" pitchFamily="18" charset="0"/>
              </a:rPr>
              <a:t>Collegial</a:t>
            </a:r>
            <a:r>
              <a:rPr lang="fr-CA" sz="2000" dirty="0" smtClean="0">
                <a:latin typeface="Times New Roman" pitchFamily="18" charset="0"/>
                <a:cs typeface="Times New Roman" pitchFamily="18" charset="0"/>
              </a:rPr>
              <a:t> files (relates to Court case)</a:t>
            </a:r>
          </a:p>
          <a:p>
            <a:pPr marL="857250" lvl="1" indent="-457200">
              <a:buFont typeface="+mj-lt"/>
              <a:buAutoNum type="arabicPeriod"/>
            </a:pPr>
            <a:r>
              <a:rPr lang="fr-CA" sz="2000" dirty="0" smtClean="0">
                <a:latin typeface="Times New Roman" pitchFamily="18" charset="0"/>
                <a:cs typeface="Times New Roman" pitchFamily="18" charset="0"/>
              </a:rPr>
              <a:t>Chambers’ files (relates to Court case)</a:t>
            </a:r>
          </a:p>
          <a:p>
            <a:pPr marL="857250" lvl="1" indent="-457200">
              <a:buFont typeface="+mj-lt"/>
              <a:buAutoNum type="arabicPeriod"/>
            </a:pPr>
            <a:r>
              <a:rPr lang="fr-CA" sz="2000" dirty="0" err="1" smtClean="0">
                <a:latin typeface="Times New Roman" pitchFamily="18" charset="0"/>
                <a:cs typeface="Times New Roman" pitchFamily="18" charset="0"/>
              </a:rPr>
              <a:t>Judicial</a:t>
            </a:r>
            <a:r>
              <a:rPr lang="fr-CA" sz="2000" dirty="0" smtClean="0">
                <a:latin typeface="Times New Roman" pitchFamily="18" charset="0"/>
                <a:cs typeface="Times New Roman" pitchFamily="18" charset="0"/>
              </a:rPr>
              <a:t> administrative files</a:t>
            </a:r>
          </a:p>
          <a:p>
            <a:pPr marL="857250" lvl="1" indent="-457200">
              <a:buFont typeface="+mj-lt"/>
              <a:buAutoNum type="arabicPeriod"/>
            </a:pPr>
            <a:r>
              <a:rPr lang="fr-CA" sz="2000" dirty="0" err="1" smtClean="0">
                <a:latin typeface="Times New Roman" pitchFamily="18" charset="0"/>
                <a:cs typeface="Times New Roman" pitchFamily="18" charset="0"/>
              </a:rPr>
              <a:t>Judges</a:t>
            </a:r>
            <a:r>
              <a:rPr lang="fr-CA" sz="2000" dirty="0" smtClean="0">
                <a:latin typeface="Times New Roman" pitchFamily="18" charset="0"/>
                <a:cs typeface="Times New Roman" pitchFamily="18" charset="0"/>
              </a:rPr>
              <a:t>’ </a:t>
            </a:r>
            <a:r>
              <a:rPr lang="fr-CA" sz="2000" dirty="0" err="1" smtClean="0">
                <a:latin typeface="Times New Roman" pitchFamily="18" charset="0"/>
                <a:cs typeface="Times New Roman" pitchFamily="18" charset="0"/>
              </a:rPr>
              <a:t>personal</a:t>
            </a:r>
            <a:r>
              <a:rPr lang="fr-CA" sz="2000" dirty="0" smtClean="0">
                <a:latin typeface="Times New Roman" pitchFamily="18" charset="0"/>
                <a:cs typeface="Times New Roman" pitchFamily="18" charset="0"/>
              </a:rPr>
              <a:t> files (</a:t>
            </a:r>
            <a:r>
              <a:rPr lang="fr-CA" sz="2000" dirty="0" err="1" smtClean="0">
                <a:latin typeface="Times New Roman" pitchFamily="18" charset="0"/>
                <a:cs typeface="Times New Roman" pitchFamily="18" charset="0"/>
              </a:rPr>
              <a:t>unrelated</a:t>
            </a:r>
            <a:r>
              <a:rPr lang="fr-CA" sz="2000" dirty="0" smtClean="0">
                <a:latin typeface="Times New Roman" pitchFamily="18" charset="0"/>
                <a:cs typeface="Times New Roman" pitchFamily="18" charset="0"/>
              </a:rPr>
              <a:t> to Court cases)</a:t>
            </a:r>
          </a:p>
          <a:p>
            <a:pPr marL="457200" indent="-457200">
              <a:buFont typeface="+mj-lt"/>
              <a:buAutoNum type="arabicPeriod"/>
            </a:pPr>
            <a:r>
              <a:rPr lang="fr-CA" sz="2400" dirty="0" err="1" smtClean="0">
                <a:latin typeface="Times New Roman" pitchFamily="18" charset="0"/>
                <a:cs typeface="Times New Roman" pitchFamily="18" charset="0"/>
              </a:rPr>
              <a:t>Registry</a:t>
            </a:r>
            <a:r>
              <a:rPr lang="fr-CA" sz="2400" dirty="0" smtClean="0">
                <a:latin typeface="Times New Roman" pitchFamily="18" charset="0"/>
                <a:cs typeface="Times New Roman" pitchFamily="18" charset="0"/>
              </a:rPr>
              <a:t> of the </a:t>
            </a:r>
            <a:r>
              <a:rPr lang="fr-CA" sz="2400" dirty="0" err="1" smtClean="0">
                <a:latin typeface="Times New Roman" pitchFamily="18" charset="0"/>
                <a:cs typeface="Times New Roman" pitchFamily="18" charset="0"/>
              </a:rPr>
              <a:t>Supreme</a:t>
            </a:r>
            <a:r>
              <a:rPr lang="fr-CA" sz="2400" dirty="0" smtClean="0">
                <a:latin typeface="Times New Roman" pitchFamily="18" charset="0"/>
                <a:cs typeface="Times New Roman" pitchFamily="18" charset="0"/>
              </a:rPr>
              <a:t> Court</a:t>
            </a:r>
          </a:p>
          <a:p>
            <a:pPr marL="857250" lvl="1" indent="-457200">
              <a:buFont typeface="+mj-lt"/>
              <a:buAutoNum type="arabicPeriod"/>
            </a:pPr>
            <a:r>
              <a:rPr lang="fr-CA" sz="2000" dirty="0" smtClean="0">
                <a:latin typeface="Times New Roman" pitchFamily="18" charset="0"/>
                <a:cs typeface="Times New Roman" pitchFamily="18" charset="0"/>
              </a:rPr>
              <a:t>Administrative / </a:t>
            </a:r>
            <a:r>
              <a:rPr lang="fr-CA" sz="2000" dirty="0" err="1" smtClean="0">
                <a:latin typeface="Times New Roman" pitchFamily="18" charset="0"/>
                <a:cs typeface="Times New Roman" pitchFamily="18" charset="0"/>
              </a:rPr>
              <a:t>internal</a:t>
            </a:r>
            <a:r>
              <a:rPr lang="fr-CA" sz="2000" dirty="0" smtClean="0">
                <a:latin typeface="Times New Roman" pitchFamily="18" charset="0"/>
                <a:cs typeface="Times New Roman" pitchFamily="18" charset="0"/>
              </a:rPr>
              <a:t> services records</a:t>
            </a:r>
          </a:p>
          <a:p>
            <a:pPr marL="857250" lvl="1" indent="-457200">
              <a:buFont typeface="+mj-lt"/>
              <a:buAutoNum type="arabicPeriod"/>
            </a:pPr>
            <a:r>
              <a:rPr lang="fr-CA" sz="2000" dirty="0" err="1" smtClean="0">
                <a:latin typeface="Times New Roman" pitchFamily="18" charset="0"/>
                <a:cs typeface="Times New Roman" pitchFamily="18" charset="0"/>
              </a:rPr>
              <a:t>Operational</a:t>
            </a:r>
            <a:r>
              <a:rPr lang="fr-CA" sz="2000" dirty="0" smtClean="0">
                <a:latin typeface="Times New Roman" pitchFamily="18" charset="0"/>
                <a:cs typeface="Times New Roman" pitchFamily="18" charset="0"/>
              </a:rPr>
              <a:t> management of court cases</a:t>
            </a:r>
          </a:p>
          <a:p>
            <a:pPr marL="0" indent="0">
              <a:buNone/>
            </a:pPr>
            <a:endParaRPr lang="fr-CA"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457200" indent="-457200">
              <a:buNone/>
            </a:pPr>
            <a:endParaRPr lang="en-US" sz="2400" dirty="0" smtClean="0">
              <a:latin typeface="Times New Roman" pitchFamily="18" charset="0"/>
              <a:cs typeface="Times New Roman" pitchFamily="18" charset="0"/>
            </a:endParaRPr>
          </a:p>
          <a:p>
            <a:pPr marL="457200" indent="-457200">
              <a:buNone/>
            </a:pPr>
            <a:endParaRPr lang="en-US" sz="24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1038" name="AutoShape 14" descr="data:image/jpeg;base64,/9j/4AAQSkZJRgABAQAAAQABAAD/2wCEAAkGBxQTEhUUExQWFhUXGBwbGRgYGRseGBwaHRccGhceHBwfHighGBomHxcaIjEiJSksLi4uHCAzODUsNygtLisBCgoKDg0OGxAQGzQkICQ3NCw0LCw0LCwsLC8sLCwsLCw0LywsLCwsLC8sLCwsLCwsLCwsLCwsLCwsLCwsLCwsLP/AABEIAHgBQAMBEQACEQEDEQH/xAAcAAEAAgMBAQEAAAAAAAAAAAAABAUDBgcCAQj/xABIEAACAQMBBQQGBgcECQUAAAABAgMABBESBQYTITEUQVFhByIycYGRI1SUocHTFTNCUnKx0SRi4fA0Q1NzgpKTorIWNbPC0v/EABoBAQADAQEBAAAAAAAAAAAAAAABAgMEBQb/xAAxEQACAQIFAQUHBQEBAAAAAAAAAQIDEQQSITFBURMycZHhIjNSYYGhwQUUQrHR8CP/2gAMAwEAAhEDEQA/AO40AoBQCgFAKAUAoBQCgFAKAUAoBQCgFAKAUAoBQCgFAKAUAoBQCgFAKAUAoBQCgFAKAUAoBQCgFAKAUAoDU9u+kKytiV4nFcfsxet8z7I+ddNPC1J8W8TOVSKNLvvTDKT9DbIo8XcsfkAAPma6o4CPMjJ13wjou5u1XurOKeTGtwc6emQSPwrhrwUJuKN4O6uR9t7eeGYooUjAPPOedeRicZOlUypaGVSq4ysfLXe1D+sQr5g5H4GlP9Si++rfchV1yi8tL1JRlGDe7qPeO6u6nVhUV4u5tGSlsSK0LCgFAKAUAoBQCgFAKAUAoBQCgFAKAUAoBQCgFAKAUAoBQCgFAKAUAoBQCgKzeDb0NnEZZmwP2VHtMfBR3mtKdKVR2iVlJRV2cP3s36uL0lc8KH/Zqeo/vt+17uletRw0Keu76nLOo5GqgV0GZ9oSd89E752bF5Fx8nNeNjPes66XdRD3qb+0t7h/KvmMc/8A2ZzVu+VNcZmeopSpDKSCO8datGTi7p2YTa2Nr2LvLqISbAPc/cff4e+vVw2PzezU8zpp1r6SNlr0zoFAKAUAoDn3pA3ehRVmXiB5LmJWIlfGHkAYAZwOXhXbhqsm8vRP+jKpFbnreuwisIbcxcQJ2yJn9Z3YgA5ABJJ5DoKijKVWTv0YklFEfe3e+GeOKOLjqxuIebRSIMcUZGogD4d9Wo0JRbbts+U+CJVE9jDvLLa/pScXhm0cGLQIzLyOX1ZCeWOtTSU+xWS276fkStmdzcdz1t+z5teJw2Yn6TXqz0Pt8wOVctbPm9vc0ja2hSTWv6RvriKZmFta6F4SsVEkjgsS+OoAAwPOtlLsqaa3fPQrbNJp7IvdhbtQ2juYDIqOAOEXJjUjPNQehNY1K0qiWbz5LRgo7GmHasvaRtTU3ZTN2fTk6eD7Il/6n3V1ZFl7Hm1/r08jO7vm4J/pAtZpb2yW3kMcojuHTmdJZOEVDDOCDzHxquHlGNOTkrrT8kzTbVj7tXbouraylXKN22FJEyQUcPh0PxqIUsk5J9GHK6TJm/Ie5eLZ8TlGlDSSOpOUjT2enTU5A9wNVw9oJ1HxoTO79lES62y8+w7h2ys0cTxydxWVOTe48s/GrRpqOIS4b+xDlem2Zf8A0WnZ1ktpZ4Z+GGVxK5BbTnDKxIKk1H7h5rSSa8CcmmhFtdstdPseY+qZBMWAJwSI1zy7xnnVnTUFUj0sRmu4s9778e6nMFq7KbSPjsVz60p/Uocd2Fc4qKGWEc013tPpyJ3bsuD1vjtYXOxuPGSok4R9U4Iy6hhny5ilCGSvlfFxN3hc92O0ZEt7uyuGJnt4XKP/ALWLQdDjzGMHzqJQTlGpHZvyZKbs0zYdz2JsbYkkngpzPX2RWNb3kvEtHZFxWRYUAoBQCgFAKAr9vbXjtIHmlOFUdO8nuUeZq9Om5yyoiTSV2fnfeTb0t7MZpjz6Ko9lF/dH4nvr26VKNOOWJxyk5O7KutCooBQHdPQ7JnZwHhI4+/P415GN96dVHukfeQ5uZPeP5CvlMY//AGkc9Xvsra5TMUAoDZ919tHIhkPLohP8j+FepgsVr2c/p/h0Uan8WbXXrHSKAUAoCi3v2VJcxRpHjKzxSHJx6qOGb44FbUZqEm30ZWauj7vRsuSfs3Dx9HcRyNk49Vc5x4nnUUpqN78qwkrnzfDZUlzCiR4ys0TnJwNKSBm+OBU0ZqEm30f9Cauit2hYXsd9LcW0cMiyxRoRI5UjQWPcD+9V4ypumoyb0KtSUrovtiS3LITdRxo+rkI2LDTgcySBzzmsaign7D8y6vyVG09kXENy13ZcNjKqrNDISquVzoZWAOlgCRzFaxqQlDJPjZlWmndEe8i2pNDOCIIi6aI41YsVJPrOZMDuPQD5VKdGMlu/+6Ee20zw3o2s+DwgJM6NOeI+M4xnTqx154qf3dTNcdlG1j3szYl1xdnyz6NVvDNHKQ2cluGEI5c8hDmk6kMs1Hlp/wBkpPS5h3h3Qke8intyoRpYnuEPLJibKuv97BIPjyqaddKDjL52+pEoO90ZItzRPPcXF5ks74iEcjDTEowoJUjJJySO6oeIyxUYf8xku22Q7ncuSNb2G2xwLmEAB3JKzDIJyckgg9fIVZYhNxlLdP7EOnulySmstqTRC3Y29umkI0iFnk04wdIIABxVc1GMs2r+xNptW2Jk27RSXZ/AA4VqJAQTzwyAL3cySOdVVa6nm3ZOXVW4IOyNxVcPLe6jcSuzvw5XCjJ9VRgjIAwM1eeJa0hsiFDl7kO53NuFtrq0i0mFpUkg1McqNQMity6ZGQe/JqyxEXOM3vz+CMjs0i8333ca6jDQsEuIwwRj0KuMOjf3SPkRWNCqoO0tmWnG603Lbd6zaG2hifGpI1U46ZAwcVnUkpTbRZKyLCqEigFAKAUAoBQHCfStvH2m64KH6KAkeRk6Ofh7I+PjXsYOlkhme7OWrK7t0NJrqMi12Bu7cXhcQJq0Y1EkADOccz38jWdSrGn3i0YuWxsEfotvz1WIe+T+grH97SL9jIlReiW8PV4V/wCJj/Jaq8dT6MnsZHR9wN3ZLG2MMjq5MhYFc4wQOXP3VwYiqqs8yNqccqsedqbtySSu4ZMMc4Of6V4lfAznUck1qZTotu5Bbdaf+4fj/hWD/T6vyKdhIxNu3cD9kH/iFUeArLgjsZFQRjlXIZCoBv8Au/tHjRAn2l5N+B+NfQYSv2tO73W52055olnXUaCgFAUe197La2k4UrsH0hsKjNyPQ8gfCtYUJzV0Vc0tCw2TtSK5jEkDh0PLI8R1B8DVJwlB2kiU09UY7PbMMs0sCODJDjWvhnp76mVOUYqTWjCkm7ETa+9dtbScKV2D6Q2AjNyPIHkD4VaFCc1dEOSWhO2RtaG5j4kDh0zjI7iOoI7jVZwlB2kiU09j3tO/jgiaWVtKIMsfL8aiMXJ2QbSV2e7e8R4xKrAxldQbu04zny5VDi07C5RWO/FnLIkaO2ZDpRjG4Rz4KxGG+FbSw1SKu0VU4t2PW1N9rSCRo3diU/WFEZlT+NgML8aQw9SSukHNLQsNp7et7eITSyKqNjSe9sjI0jqTVIUpSeVIs5JK7Ieyt77WeQRK7JIRlUlRo2Yf3QwGr4VadCcVd7fLUhTT0JO3N4be008Z8M/soAWdv4VHM1WnSlPuoSkluYNmb2Ws4kKOQYlLSI6srqo7ypAOKmdCcbXW4U0y0tb1JIllU/RsuoMeXq4znn05VRxadmTcrY96bZrbtSyZhzjUFJOc46Yz1q7ozU8ltSM6tcrh6RLDpxW/6b//AJrT9rV6EdpEv7XaccjyoretCwWTuwSoYcz5EGsHBpJvktco5N/7EE/SMVBwZFjcxA+bgaR862/a1On058ivaRLbaW3oIIO0SSDgnGHX1gdRwMY61nGlKUsqWpLkkrskS7RjWEzlhwgmvUOY04zkY68qqotyy8k30uZracOiupyrKGB8iMj7jUNWdmSZKgCgFAVG9u1ey2k0w9pUOn+I8l+81rRhnmolZOyufmkfOveOEGhJ021jjtjb7Llxi4jY3BxzE0uOD8U04+Nee253rLjbwW5urK0HyaNPNdWkrxcaWN42KnTIwHLvxnoevxrsShUSdtzH2ou1ywst+9oRkEXLNjucBgffyz99Zyw1J8FlUkuTuO6W3BeWsc+nSWyGXqAwOGx5ZFeTWp9nNxOqEsyuQN5NuOj8OM4wObd+T3DwrxsZi5QlkgY1arTsjX5NqTN1lf4HH8q8+WIqveTMHOT5Jmy8qklwxJKjSmefrnv+FbULxjKs+NF4l4aJyZ423EDomX2ZRk+Tj2h/nzqMVFO1VbS/siotpdSrrkMy63TutE+nucY+I5j8fnXdgKmWrbqa0ZWlY3ivcOwUAoDRrs3H6Xm7NwtXZY9XF1YxrbGNPfmutZexWbrwZ659CNu5tVbO32g0w/tEUpeYDGhndQY9GOinAHPn1q1WDqSgo7PYiLyp3Nf2XtSG1eyuA7GViy3hKOoPGbUWJIx6jfcfKtpQlNSjbTj6FE1GzNj25d3MW05ntoklZbNSyuxHqhyfVwObeVYU4wlSSm7al22paFp6PbfMMl1rR2u34pCAhF5BQozzyMcz41TEv2lC3d0LU1pfqV+/e1ojdW1rKTwlPGnwpbIX9UhAB5Fsk/wjxq+Hg8kprfZfkrNq6TI+5MsdxBebODtoTUImIIbgyZ0cjg+qcj5eNTXTjKNXr/aIg004kmw2ld2Bt7e7iikhLLDHPEcEMRhNSEd/TINVlCFXNKD13syU3GyZ5uba72abmWGOO5tZHeZ0J0Srq5vg4IcVKdOtlUnZrT5CzjdrY9W91HcbWgkf2TZ8S3DeLMNZH94DFQ04UWl11J0ckSfSoi9hL9JUdDAR7Ql1DSF78mowl+0txz4Cr3T5u8oba180v61EhEYPdGVJYr725H4eNKmlGNttfMR77uX28Ma9muWwNRhcE4GcaGxk9cdaxpt5l4l3saTtnaoj2RZwairXMaR5AJKx6RxWwOZwpx8RXXThetKXTX/DKTtBLqZ9ztqQRX8tvATwJ0WSMFWXTIg0yAagM5UKfh51WtCTpqUt1oTFpSsi43Z/9x2l/FB/8bVlV91D6lo95mr7wu4h21oyPpowxHUIYow/3Zrpp2zUr9PyzOW0jpNhBEsKJEF4WgBQPZ045e8EVwSbzXe5srWOXBV/R86Jg267SRYu9eHx48geK6iwr0Ne1Te+XXyZh/G3Fyy2ixsYrqxc/QSwyvase7kS8OfLII8jWcf/AFcai3TV/wDS79lOJvO73+i2/wDuY/8AwFclTvvxNI7FhVCRQCgOd+my802kUY/1kvP3IM/zK13YGN5t9DGs/ZscXr1DmNx9GOxVmuTNL+pthxGJ6auZQfDSW+Fc2LqOMMq3ehpSjd36Gubb2q1zcSXBJDO+pfFRn1PiABW9OChFRKSeZ3Nw9IFt2m2ttpRj21CTgdzjkD88j/lrlwzySlSf0NaiulI0GuwxO4ehhs2BHhK/4H8a8nHe8Oqj3TFvCf7TJ7/wFfJYv30jmq99kCGMswVeZJwKwjFydkUSu7F1vGRGI7deiDLebH/J+ddmMtBRpLj+zarpaKPuwl40Mluevtp7+/8AD5mpwq7WnKi/FCn7UXEomGOR5Eda4djEyWsuh1b91gfkatCWWSl0JTs7nTq+nPQFAKAodqbrJNOZxNPFIUCExPpyoJIzy8TW0KzjHLZPxKuN3cwruVbCNY/XwJlmcliWkdehkJ5sPKp/cTvf5W8CMiLja+zkuIZIZRlJFKtjrg+HnWUJuElJcFmrqxGsNhRxSiYM7OIVhyxzlVOQTy9rzq0qjksvzuFGzueti7EjtjLwiwWRy5Qn1VY+1oH7IPhSdRztfgKKWx92fsaOKaecFjJOV1FjnAUEKq+CjJ5VEqjlFR4QSs7mHae7kM83GfWG4TRNpbAZG6g458u41aNWUY5V4kOKbuQLDcuKOSN3muJ+EcxLK+pUOMAgYGSPE5q8sQ2mkkr72IUFc8Xe40Ts+Z7kRSMWeESnhsScnqNQB8AaLEyVtFdc2DpplltfdqC4jjRlK8L9U0ZKvHyx6rDp0FUhWlBtrn7kuKZDsdz4klSaWWe5eP8AVmZ9QQ+KqABnz61aVdtZUkr9CFBXuyXtzduK5ZZCXjmQELLE2lwD1GehHkQarTrSgrbroyXFMj2G6MUfFZpJppJYzG0kj5bQQeS8gFHPwq0q8naySS1siFBIz2G7UMUsUoLloYeCmo5AXvPT2jjmarKtKSa6u5KikSNr7FjuGhdywaGTWjKcEHGCPNSOoqIVHBNLklxTPdjslIpp5l1apyhfJ5eoCFx4daiU24qL4CVnc8WuxYka4bBbtDBpA3NThAmAPDAo6jaS6BRWpSf+g4gDGlxdRwHP0Ky4TB6gctSr5A1t+5lu0r9bFOzXUtrndyBrdLYLoiRkZQnLBRgy/eOdZqrJScuf9LZVax73i2DDewmGYErkEEHDAjvB7qilVlTlmiJRUlZk6ztxHGka5wihRnrhRgZ+VUbu7lkZqgCgFAcn9OxObPwxP8/ocfjXpfp+0vp+Tnr8HKvvr0TA6pvFCNmbHS2/11yfX8egMnwA0r8a86k+2r5+Eby9iFupyyvQMDpPoouFuIbrZ83sOutPLPJ8e46W+dcOMTjKNVG1F3Tizn+0rB4JXhkHrxsVPnjoR5EYPxrtjJSSkuTFqzsde9CL/wBjmHhOfvRK8zH99eB00O6NtH6eX+I18diffS8Tnqd5lrulZjLTv7KA49+PWPwH8668BS1dWWyNKMf5Mo7y4Mjs56sc/wBBXBUm5ycnyYyd3cybKu+FKj9wPP3HkavQqdnUUiYSyyuWe9tjokEi+zJ/5f4jn866cfSyzzrZ/wBmlaNncoTXAzE6jF0HuFfUx2PRR6qQRtoSSqmYUV3yOTOUGO/mFb+VWilf2iGVna776tB9ob8mr5aXxPy9S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Dtd99Wg+0N+TTLS+J+XqLy6FpYPIUBlRUfnlVYsOvL1io/lVJWvoSjn/pus9VtDL/ALOQg+51/qorswErTa6mVdaXNR9E+wO0XfFYZjt8MfAufYHwwW+ArqxlXJCy3ZnSjd36GL0q7Y7RfMoOUgHDH8XV/v5fCpwlPLTv1IqyvI06ukzLPdna5tLqKfuRvW80PJ/u5/CqVafaQcSYyyu50D0zbCyI72PBBASTHgf1bfzHxFcWBqb02bVo/wAiZ6DH+huV8JVPzQD/AOtVx/eiTQ2ZnvYy9w6rzLSED/mr4uonOs0t2znkryaNj2+wgtlhXq3L4Dmx/wA+Neli2qNBU1zp/p0VPYhlRqFeOcooDcdngXVnoPtLy+I9k/KvZpWxGHyvdaf4dUfbhY1KKElwmOZYLjzzivIjFuSj9DmS1sdOr6g9AUAoBQCgFAM0AoBQDNAKAZoBQCgFAKAUAoBQCgFAKAUAoBQCgFAUW++yjc2U8QGWK6l/iX1l/lW1CeSomVnG8bHH9w9+2sQY2jEkLNqOOTgkcyD0boOR+deniMMqut7M5qdXL4G9bLtth3XrKsWtjkq5KvknJyGPM5rjm8TDe5slTkXY3G2aRkW8ePef61l+5rdS3Zx6FZtTYuxLcZlWBfLUS3yBzWkKmIltcq401uadvf6QllhNpaR6YNOks/tFR0Cr+yPM8/dXTRwrjLPN6mc6t1ZFv6Cm5XY84j90g/Cs/wBQ/j9fwTQ5J6XjRztIuMhm69OZNfFqq4VXNdWYZmpXRsMe07W4wZlCsBj1icfA16McRh69u0Vn8zdThPvFhHse2b2UU+45/GuhYbDvZI07OHQ+S7JtV5sqD3nH41EsNh47pEOnBbldJti3twwt11MeuM6eXTJ7+vdXPLFUKN1SV39ijqQh3Sv3fQz3XEbu9Y4HLPQVz4ROrXzvxKU/andm717Z1igFAavuq5N5tIEkgTR4yen0K9PCuit7uHh+TOG7/wC4JWyLU2kVxLcOCWkkmcgkhV/ZUZ8FAHvqs5do0or5FkrXbNV3Yup4bqGe4LaNpBjpJOInB1QqPDMZx54roqqMoOMf4ffr9zOLad3yed6lgF/I200ka2KILdgGMKHnxNWn2XJxzPhU0c3Zrsnrz1ErZva2Mu89ui29lw+NPs9S3G4bM7suBwyxB1MgOcj3VFJtylfSXAlsuh6j2nZ2mz7q42a2rp6mpisbn1V9RvY6588eVQ4VJ1Yxqk3jGLcSzt/R7bFAZzJLORlpy7CTV3lTn1RnoBVHip39nRdOCezXJSHb10LVrXi5uBeC0E/fpYag+P39P31r2UM+e2ls1vwVzO1ub2L9PR9aLpKcVZVIPGEjcUkHnqbPPPhWP7qo99unBfs4nrZDn9LXoycCC3wM8usmeVJ+4j4v8Bd5muXO1Je0HagZuzRzC3089Jg9l5f+oc+4VsoLL2PLV/r08ijbvm4JO/G7kCPbuvEBnu0V8Svgq5JYAasD4VWhVk00+ETOK0JO3tlpaybOjh1qrXmSC7HOYj3k9OQ5VFObmpuXT8iSs1bqLLZw2ncXL3RZoIZTDFAGITKe27gH1iSeWemKSn2MYqG71bCWdu57jtP0dfW0cDN2a61oYmYkI6rqDJnoCMgjyqM3bU25brkd2SS2ZSbsbQktJZLiR2a1mupYpNRJELrKRG/PohzpPhyrarFVEordJPx0KwbWr2Nr2A5O0tojJwFtsDPIerJ0HdXNU91D6/g0j3mQ97rBJ9o2MMmrQ0dwSFZlyRwseyR41ejJxpSkuq/JEleSRhvbA7NuLZ7eSQwTSrDJC7s4y/sOmokqQRzHfUxl20ZKS1SvchrK1Ysdx3Je/wAknF5IBk9BpXkPAVnX2h4Focn3ctyZdoZJOLxgMnoOFHyHgKV+7Dw/LEN2bRXOXFAKAUBwD0l7u9kuyVGIpsungDn11+BOfca9nC1e0hrujkqxys1EiuoyPgUeFLiwCgdBQHqoJOnegtvpbsf3Ij98lcH6h3Y/X8G1Ddk1zkn3mvg3uc58qAfMUsBigPtAb1uzs/hRZPtPzPkO4f58a97BUOzp3e7OylDKi4rsNRQCgNOXZ1/Bc3Ululu6TurDiOwYaYwvQDyrqz0pQipX0M7STbXJM3j2XcXdtFC2hNbr2jSxxoByypyyc9OeKpSnCnNy8iZJyViu2z6PIDC3ZtSTrhomaRyFdTleRJHdWkMVJS9rbkiVNW0J17JtMEhIrWVHReTOy6Gxh88jxBn3VSKo8tol5uCPs7Y97Y2tvFa8GUpqMqvqTUWOfUYZ0gEnkR4VaVSnUm3O6IUZRSSMdhui8wvXvAitdqqlIuaoEzg6iBqfLZzjupKuo5VD+PUKF735MluNrRIIQtrLpGkTs7KcdAWjwcn3Gj7CTzar5eo9taHpdyR2IwGUmdpOOZ8c+PnIcDwHTHhUfuP/AEzW02t8h2fs2Ppba7AR6bWM8szhmbkOpEWBzPhqp/4LXV/L1J9s+bR2Hdca9lhKap4Io4ySRhl1hieRxyblSNSGWMZcNsNO7aMcXo2sxCIyr50aSeI+M4wTpzjrzxUvF1M1yOyjawO7909rYxylDJbzxs7AnDJHkAjl7WMcqdrBTk1s1/YyuyLTeXY7zy2boVxBPxGyf2dBHLxPOs6VRRUk+VYtKN2iBPsi6triWay4ciTkNJDIxXEmMF0cA4yOoI7quqkJxUZ6W5RXK07oybN2Ncy3SXd6Y1MSssMMZLKpbGtmY41MQAOlRKpCMMkOd2yVFt3Zl2Du7otp4LgKyzSzMQOY0SOSPjg1FSrealHhL7CMbKzIu4+7k9pJcmaQSBxEsbftFI9YXUPHDCrV60aiWVW3+5EIuLdzPvNsy5a6tri2ETGFJVKyMQDxOHjGAf3DUUpwUJRlzb7XJkndNGO22Fcz3EU988WmE6ooYgdOvGNbs3NiB0GO+jqQjFxp88sZW3dmNtmXtrPO9osM0Vw/EKSOUKSYAYggHUpwDipz05xSndNaaEWkm7FnunsZ7aN+K4eaaRpZSowupsDC+QAA+FZ1qim1bZaFoxtuXlZFhQCgFAU+9WwI723aF+R6o2OasOhH+ela0arpyzIrKKkrH532xsuW2maGZdLr8iO4g94Ne3CanHNE43Fp2ZDqxAoBQHRvQk+Li5/3IPyf/GuD9Q92jajuyzFfBLY5z7QCgFAbBuxsbWRK49QeyD+0f6CvQwWFzvPLb+zalTvqzcq9o6xQCgFAa7tDfW0hkeJ3fVGcPiNyByzzIGOhzW8cPOSTXJRzS0Luyu0lRZI2DowyrDoRWMouLsyyd9iNsbbUN0HaBw4RyjY7mHX4edWnTlDvIKSexW3++tpDI8Tu+qM4fEbkA4zzIGOhrSOHnJJrkq5paEi+3ptYoY5mkzHKcIyAtqOCeQAJ6A1WNGcpONtUS5JK592VvRbXGsRSZaNdTKysrBfHSQDik6M4WugpJlcnpBsiAwaUg8wRDIQf+2r/ALWp/wA0R2kS+2ptKO3iaaVtMajJP+HeaxhBzllW5ZtJXZ6O0I+Dx9WY9GvUP3cZz8qZXmy8i+lz4m0IzDxwfo9GvOD7ONWcdelMrzZeRfS5ksbtZo0lQ5R1DKemQeYqJRcXZkp3Kra+9ltbycJ2ZpcZKRozsB4kKDge+tYUJzV1t89CrmloS9ibbhu0MkDh1BweoKt4MDzB99UqU5QdpImMk9j7s7bUM8k0UThnhYLIPAnOPf0PypKnKKTa3Ckm7I8fp6DtPZdeJ9OrSQeY8j0J8qns5ZM9tBmV7GefaUaTRwMfpJVZkGDzCY1c+gxqFVUG4uXCF9bGPae2obd4klcK0zaYx4nl8uo+YqY05STaWwcktxtvbMVqgkmYhSwUYUscnoMAZ7qQpym7RDaW5B2XvhaTyCJJcSHojqyMfcGAzV50KkVdrQhTT0LEbUj4zQavpFQSEYPsk4Bz06is8jy5uCbq9ihj9IVkyhlaUgjIIhkIx8FrZ4Wonb8or2kS3beC3FwtsXxM66lUg8xjPXpnkeVZ9lLLntoTmV7Ei62lHHLFExw82rQMHnpALc+7qKqoNptcE31sTKqSKAUBQ727qw38emQaXXOiQD1lP4r5VtRrSpO6KzgpLU4XvPutcWLYmXKE+rIvsN8f2T5GvXpVo1V7PkckoOO5S1qVFAb36H5dNzP527fcQa4P1L3N/wDtjWlyXwr4JHOfaEgCgNk2Lu0Th5hgdyd59/gPKvTw2Ab9qp5G9OjzI21VAGByAr10rHUfaAUAoBQHP7IXhu9pC04H61M8XVnPAXGMcse+u2XZ5IZ7/TxMle8rf9oQrfbaWuxAsOpZNTW6hjlhLqIkI0jmB6zch0qzpueIvLbf6EZssNPA+bs39ta38UVsW4M8KxNlGQcWP2G9YDJYFqmrGc6bct07/RiLSlZC42xdWs205YIo3jWdTIXLal+iQZCj2lAwTRU4TjCMnrb8sjM05NHq92W9rb7LjgdJpO1F1Y5WNmeKVjjGSF58qiM1OVRy0VvyiWsqSRL2GZbq4ubm44cc1vE8HBTORnLa2Y+0Dj1fjValoRjGOqetyY3bbfB93Fk2h2G14aWpi4a4LNJr0+YAxmmIVLtJXvcU82VHvfja0LXlvayk8FPppgFZskcokIUHkTlvgKihCSg5rfZfkTaukQt2NpK1jf2iksLdJOESCC0LKxTkefLmvwHjV60H2kZ9f7Ig9HHobDZyD9DA5GOyde79VWEl/wC/1/Jdd0sNzBiwtf8Acp/4iqV/eS8SYd1FN6MlHBndv9Ia4l45Ptag5Cg+QXGK1xXeS4srFaezLfenay2drNMoGoeyB+1I3Jc+JyRWVGDqTUS0pZVc59sTaEFnPZNG7HWphuiyOuXchlclhg+uSPjXbOMqkZJ+K/wyTUWi32tsU3O0bwI2ieOG3khf91wZPuPQ+VZwqZKUb7Nu/wBiXG8n9D3s/bXar/Z7ldEixXSSxnqkg4QYH+Y8qiVPJSmuLq33JUrtFNt/aFveT3pldhoTg2xVHbDqdTuCowCXCj4VrTjKnGNvF/4Vk1JsuL/bPa7LZ83RjdwBx4OrEMPmKyjT7OpOPyZbNmimWfpUSPsDs2OIpUwn9sS6hp0d+fdVMJftUltz4E1e6ebQt+lJtXtdhjz79Zz99H7lW6j+RW7gvtDsFrwltTFwxpLtJr0578DGaviFS7WV73Ihmsht3You9pzoG0SLaxvFIOqSLISrf18qU6mSknxfUSjeTPNtto3N5s7iLonia4jmT91wif8AaeoqXTyU522drDNeSOjVwmooBQCgPE0KupV1DKeRBGQR5ipTa1QND296KrWbLQM1u3gBqj/5SeXwIrsp42ce9qYyop7aGm3/AKKb1PYaKUeRKn5H+tdMcbTe+hm6Miw3A3VvLe5kaWBlUwSKGypGo4wORzWGPqwqUHGDuyYQkr6GxxbvXB/Yx7yK+Rjgqz4M1Sn0LG13SY/rJAB4KMn5n+ldEP01/wA5eRoqD5Zf7P2TFD7C8/3jzPz7q9Clh6dLuo2jCMdidW5cUAoBQCgFAa3d7nRPLLKJrmMykFxHKUUkKFHIeQrdYiSSVlp1RTItzPbbqW8bW7IpUWwbhqD6oL+0x8W8zUOvNp35JUErfImbd2NHdRiOTUArq6spwyspypB7jVKdRwd0S0nuLTY0UbXDAE9obVIG5gnQEwB3DAo6jaS6CyIVpunDHHbxhpCttIZIstnB0suOnNQGPKryrybb67kKKSS6EmXYERuGuBqV3jMb6ThWXu1DvIzyNVVWWXLxuTlV7lRb7ixxoES5vERRgKs7AAeQHStXiW3dpeRXIkXWy9ixwSTSqWZ5ipdmOT6owoHgBk/M1lOo5JJ7IsopO4l2LG1yLnmJBGYzg+qyk5ww78VCqPLl43Fle5SncC3xo4k4tyc9nEh4PXOMddPlnFbfup72V+vJTs0bUiAAADAAwAOgHdXMaFDtPdKKWUzJJLbysMO8L6dYHTUMEMR44raNeSjlauvmVcFe5jttybZOH+sYpLxiWcsZJQMKzk+1juqXiJu/hb6EKCLbbeyo7qB4JQSjjBwcHrkEHuNZ05uElJFmk1ZmOy2MkczzgsZHREYsc5EedJ9/M5NTKo3HLx/oS1uRZd1oDdG7GpZihQlTgcxjOP3sd/lUqtLJk4IyK9ydsTZUdrCkEQIRBgZOT1yST3mq1JucnJkpWVkVN1uXA4kGqVRJMJzofGmQDqvL1c9T5itFiJK3yVvoVcEerDc23jlWZzLPIvsNPIz6f4QeQNJYibjlWi+WgUFe5ZDZEfaHuPW1vGIzz5aQcjl486z7R5cv1LW1uUdruJFGixx3N4iKMBVnYADyA6Vs8TJu7S8iuRF1b7FjS4NwCxkMSxHJyNKnIPv86xdRuOXjctbW5gm3aga7S8wRMq6cg8iMY9Yd5wasq0lDJwRlV7lzWRYUAoBQCgFAKAUAoBQCgFAKAUAoBQCgFAKAUAoBQCgFAKAUAoBQCgFAKAUAoBQCgFAKAUAoBQCg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ernest/main/toolsresources/logos/BannerwithBuildingName955x100.jpg"/>
          <p:cNvPicPr>
            <a:picLocks noChangeAspect="1" noChangeArrowheads="1"/>
          </p:cNvPicPr>
          <p:nvPr/>
        </p:nvPicPr>
        <p:blipFill>
          <a:blip r:embed="rId3" cstate="print"/>
          <a:srcRect t="4000" b="16000"/>
          <a:stretch>
            <a:fillRect/>
          </a:stretch>
        </p:blipFill>
        <p:spPr bwMode="auto">
          <a:xfrm>
            <a:off x="0" y="6096000"/>
            <a:ext cx="9144000" cy="762000"/>
          </a:xfrm>
          <a:prstGeom prst="rect">
            <a:avLst/>
          </a:prstGeom>
          <a:noFill/>
        </p:spPr>
      </p:pic>
      <p:pic>
        <p:nvPicPr>
          <p:cNvPr id="12" name="Picture 6" descr="http://ernest/main/toolsresources/logos/BannerwithLogoCentered955x100.jpg"/>
          <p:cNvPicPr>
            <a:picLocks noChangeAspect="1" noChangeArrowheads="1"/>
          </p:cNvPicPr>
          <p:nvPr/>
        </p:nvPicPr>
        <p:blipFill>
          <a:blip r:embed="rId4"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spTree>
    <p:extLst>
      <p:ext uri="{BB962C8B-B14F-4D97-AF65-F5344CB8AC3E}">
        <p14:creationId xmlns:p14="http://schemas.microsoft.com/office/powerpoint/2010/main" val="233104034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fr-CA" b="1" dirty="0"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Case File</a:t>
            </a:r>
            <a:endParaRPr lang="en-US" b="1" dirty="0">
              <a:solidFill>
                <a:srgbClr val="91552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p:spPr>
        <p:txBody>
          <a:bodyPr>
            <a:normAutofit fontScale="47500" lnSpcReduction="20000"/>
          </a:bodyPr>
          <a:lstStyle/>
          <a:p>
            <a:pPr marL="0" indent="0">
              <a:buNone/>
            </a:pPr>
            <a:r>
              <a:rPr lang="en-US" sz="3400" dirty="0" smtClean="0"/>
              <a:t> </a:t>
            </a:r>
          </a:p>
          <a:p>
            <a:pPr marL="0" indent="0">
              <a:buNone/>
            </a:pPr>
            <a:r>
              <a:rPr lang="en-US" sz="3800" dirty="0"/>
              <a:t>“Access” means the ability to request, view or obtain a copy of a Court Record;</a:t>
            </a:r>
          </a:p>
          <a:p>
            <a:pPr marL="0" indent="0">
              <a:buNone/>
            </a:pPr>
            <a:endParaRPr lang="en-US" sz="3800" dirty="0"/>
          </a:p>
          <a:p>
            <a:pPr marL="0" indent="0">
              <a:buNone/>
            </a:pPr>
            <a:r>
              <a:rPr lang="en-US" sz="3800" dirty="0"/>
              <a:t>“Case File” means the file maintained by the Records Centre of the SCC for a judicial proceeding that contains court records filed by litigants or produced by the Court. Court records contained in a case file may be in paper, microfilm or digital format;</a:t>
            </a:r>
          </a:p>
          <a:p>
            <a:pPr marL="0" indent="0">
              <a:buNone/>
            </a:pPr>
            <a:endParaRPr lang="en-US" sz="3800" dirty="0"/>
          </a:p>
          <a:p>
            <a:pPr marL="0" indent="0">
              <a:buNone/>
            </a:pPr>
            <a:r>
              <a:rPr lang="en-US" sz="3800" dirty="0"/>
              <a:t>“Court Record” means any document, correspondence, electronic communication, memorandum or note created or received by the SCC for the purpose of the processing of a judicial proceeding before the Court, with the exception of those documents, correspondence, electronic communications, memorandums or notes that fall under the definition of “Judicial Information”;</a:t>
            </a:r>
          </a:p>
          <a:p>
            <a:pPr marL="0" indent="0">
              <a:buNone/>
            </a:pPr>
            <a:endParaRPr lang="en-US" sz="3800" dirty="0"/>
          </a:p>
          <a:p>
            <a:pPr marL="0" indent="0">
              <a:buNone/>
            </a:pPr>
            <a:r>
              <a:rPr lang="en-US" sz="3800" dirty="0"/>
              <a:t>“Docket” means the register maintained by the SCC that lists and records all activities in a judicial proceeding;</a:t>
            </a:r>
          </a:p>
          <a:p>
            <a:pPr marL="0" indent="0">
              <a:buNone/>
            </a:pPr>
            <a:endParaRPr lang="en-US" sz="3800" dirty="0"/>
          </a:p>
          <a:p>
            <a:pPr marL="0" indent="0">
              <a:buNone/>
            </a:pPr>
            <a:r>
              <a:rPr lang="en-US" sz="3800" dirty="0"/>
              <a:t>“Judicial Information” means correspondence, electronic communications, memorandums and notes which are created by a Judge of the SCC, his or her law clerks or SCC court staff, in relation to judicial proceedings before the Court;</a:t>
            </a:r>
          </a:p>
          <a:p>
            <a:pPr marL="0" indent="0">
              <a:buNone/>
            </a:pPr>
            <a:endParaRPr lang="en-US" sz="3400" b="1" u="sng" dirty="0" smtClean="0"/>
          </a:p>
          <a:p>
            <a:pPr marL="857250" lvl="1" indent="-457200">
              <a:buFont typeface="+mj-lt"/>
              <a:buAutoNum type="arabicPeriod"/>
            </a:pPr>
            <a:endParaRPr lang="en-US" sz="1400" b="1" u="sng" dirty="0" smtClean="0">
              <a:solidFill>
                <a:srgbClr val="004200"/>
              </a:solidFill>
              <a:latin typeface="Times New Roman" pitchFamily="18" charset="0"/>
              <a:cs typeface="Times New Roman" pitchFamily="18" charset="0"/>
            </a:endParaRPr>
          </a:p>
        </p:txBody>
      </p:sp>
      <p:pic>
        <p:nvPicPr>
          <p:cNvPr id="6" name="Picture 6" descr="http://ernest/main/toolsresources/logos/BannerwithLogoCentered955x100.jpg"/>
          <p:cNvPicPr>
            <a:picLocks noChangeAspect="1" noChangeArrowheads="1"/>
          </p:cNvPicPr>
          <p:nvPr/>
        </p:nvPicPr>
        <p:blipFill>
          <a:blip r:embed="rId3"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spTree>
    <p:extLst>
      <p:ext uri="{BB962C8B-B14F-4D97-AF65-F5344CB8AC3E}">
        <p14:creationId xmlns:p14="http://schemas.microsoft.com/office/powerpoint/2010/main" val="25138142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b="1" dirty="0" smtClean="0">
                <a:solidFill>
                  <a:srgbClr val="915523"/>
                </a:solidFill>
                <a:effectLst>
                  <a:outerShdw blurRad="38100" dist="38100" dir="2700000" algn="tl">
                    <a:srgbClr val="000000">
                      <a:alpha val="43137"/>
                    </a:srgbClr>
                  </a:outerShdw>
                </a:effectLst>
                <a:latin typeface="Times New Roman" pitchFamily="18" charset="0"/>
                <a:cs typeface="Times New Roman" pitchFamily="18" charset="0"/>
              </a:rPr>
              <a:t>Typical Case File</a:t>
            </a:r>
            <a:endParaRPr lang="en-US" b="1" dirty="0">
              <a:solidFill>
                <a:srgbClr val="91552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p:spPr>
        <p:txBody>
          <a:bodyPr>
            <a:normAutofit/>
          </a:bodyPr>
          <a:lstStyle/>
          <a:p>
            <a:pPr lvl="0"/>
            <a:r>
              <a:rPr lang="en-CA" sz="1800" dirty="0" smtClean="0"/>
              <a:t>Forms</a:t>
            </a:r>
            <a:r>
              <a:rPr lang="en-CA" sz="1800" dirty="0"/>
              <a:t>, notices and correspondence from parties related to Applications for Leave and Appeals</a:t>
            </a:r>
            <a:endParaRPr lang="en-US" sz="1800" dirty="0"/>
          </a:p>
          <a:p>
            <a:pPr lvl="0"/>
            <a:r>
              <a:rPr lang="en-CA" sz="1800" dirty="0"/>
              <a:t>Application Record, Appeal Record</a:t>
            </a:r>
            <a:endParaRPr lang="en-US" sz="1800" dirty="0"/>
          </a:p>
          <a:p>
            <a:pPr lvl="0"/>
            <a:r>
              <a:rPr lang="en-CA" sz="1800" dirty="0"/>
              <a:t>Factums, Memorandum of Argument</a:t>
            </a:r>
            <a:endParaRPr lang="en-US" sz="1800" dirty="0"/>
          </a:p>
          <a:p>
            <a:pPr lvl="0"/>
            <a:r>
              <a:rPr lang="en-CA" sz="1800" dirty="0"/>
              <a:t>Books of Authorities</a:t>
            </a:r>
            <a:endParaRPr lang="en-US" sz="1800" dirty="0"/>
          </a:p>
          <a:p>
            <a:pPr lvl="0"/>
            <a:r>
              <a:rPr lang="en-CA" sz="1800" dirty="0"/>
              <a:t>Responses</a:t>
            </a:r>
            <a:endParaRPr lang="en-US" sz="1800" dirty="0"/>
          </a:p>
          <a:p>
            <a:pPr lvl="0"/>
            <a:r>
              <a:rPr lang="en-CA" sz="1800" dirty="0"/>
              <a:t>Replies</a:t>
            </a:r>
            <a:endParaRPr lang="en-US" sz="1800" dirty="0"/>
          </a:p>
          <a:p>
            <a:pPr lvl="0"/>
            <a:r>
              <a:rPr lang="en-CA" sz="1800" dirty="0"/>
              <a:t>Affidavits</a:t>
            </a:r>
            <a:endParaRPr lang="en-US" sz="1800" dirty="0"/>
          </a:p>
          <a:p>
            <a:pPr lvl="0"/>
            <a:r>
              <a:rPr lang="en-CA" sz="1800" dirty="0"/>
              <a:t>Orders, motions and judgments on applications for leave, appeals and taxations for costs</a:t>
            </a:r>
            <a:endParaRPr lang="en-US" sz="1800" dirty="0"/>
          </a:p>
          <a:p>
            <a:pPr lvl="0"/>
            <a:r>
              <a:rPr lang="en-CA" sz="1800" dirty="0"/>
              <a:t>Exhibits and lower court record, lower court judgments</a:t>
            </a:r>
            <a:endParaRPr lang="en-US" sz="1800" dirty="0"/>
          </a:p>
          <a:p>
            <a:pPr lvl="0"/>
            <a:r>
              <a:rPr lang="en-CA" sz="1800" dirty="0"/>
              <a:t>Register or Docket information contained in the Proceedings Management System</a:t>
            </a:r>
            <a:endParaRPr lang="en-US" sz="1800" dirty="0"/>
          </a:p>
          <a:p>
            <a:pPr lvl="0"/>
            <a:r>
              <a:rPr lang="en-CA" sz="1800" dirty="0"/>
              <a:t>Minutes, hearing transcripts, webcasts and audio files of hearings</a:t>
            </a:r>
            <a:endParaRPr lang="en-US" sz="1800" dirty="0"/>
          </a:p>
          <a:p>
            <a:pPr lvl="0"/>
            <a:r>
              <a:rPr lang="en-CA" sz="1800" dirty="0"/>
              <a:t>Reasons for </a:t>
            </a:r>
            <a:r>
              <a:rPr lang="en-CA" sz="1800" dirty="0" smtClean="0"/>
              <a:t>judgment</a:t>
            </a:r>
            <a:endParaRPr lang="en-US" sz="1800" b="1" dirty="0" smtClean="0">
              <a:solidFill>
                <a:srgbClr val="004200"/>
              </a:solidFill>
              <a:latin typeface="Times New Roman" pitchFamily="18" charset="0"/>
              <a:cs typeface="Times New Roman" pitchFamily="18" charset="0"/>
            </a:endParaRPr>
          </a:p>
        </p:txBody>
      </p:sp>
      <p:pic>
        <p:nvPicPr>
          <p:cNvPr id="6" name="Picture 6" descr="http://ernest/main/toolsresources/logos/BannerwithLogoCentered955x100.jpg"/>
          <p:cNvPicPr>
            <a:picLocks noChangeAspect="1" noChangeArrowheads="1"/>
          </p:cNvPicPr>
          <p:nvPr/>
        </p:nvPicPr>
        <p:blipFill>
          <a:blip r:embed="rId3"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I:\deputy registrar - Registraire adjoint\PelletierK\photos scan\Old_Courtroom.jpg"/>
          <p:cNvPicPr>
            <a:picLocks noChangeAspect="1" noChangeArrowheads="1"/>
          </p:cNvPicPr>
          <p:nvPr/>
        </p:nvPicPr>
        <p:blipFill>
          <a:blip r:embed="rId3" cstate="print"/>
          <a:srcRect/>
          <a:stretch>
            <a:fillRect/>
          </a:stretch>
        </p:blipFill>
        <p:spPr bwMode="auto">
          <a:xfrm flipH="1">
            <a:off x="457200" y="1828800"/>
            <a:ext cx="4408394" cy="3432491"/>
          </a:xfrm>
          <a:prstGeom prst="rect">
            <a:avLst/>
          </a:prstGeom>
          <a:noFill/>
          <a:ln w="12700">
            <a:solidFill>
              <a:schemeClr val="accent4">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381000" y="685800"/>
            <a:ext cx="8305800" cy="533400"/>
          </a:xfrm>
        </p:spPr>
        <p:txBody>
          <a:bodyPr>
            <a:normAutofit fontScale="90000"/>
          </a:bodyPr>
          <a:lstStyle/>
          <a:p>
            <a:r>
              <a:rPr lang="fr-CA" sz="4000" b="1" dirty="0" err="1" smtClean="0">
                <a:solidFill>
                  <a:srgbClr val="915523"/>
                </a:solidFill>
                <a:effectLst>
                  <a:outerShdw blurRad="38100" dist="38100" dir="2700000" algn="tl">
                    <a:srgbClr val="000000">
                      <a:alpha val="43137"/>
                    </a:srgbClr>
                  </a:outerShdw>
                </a:effectLst>
                <a:latin typeface="Times New Roman" pitchFamily="18" charset="0"/>
                <a:ea typeface="+mn-ea"/>
                <a:cs typeface="Times New Roman" pitchFamily="18" charset="0"/>
              </a:rPr>
              <a:t>Preservation</a:t>
            </a:r>
            <a:r>
              <a:rPr lang="fr-CA" sz="4000" b="1" dirty="0" smtClean="0">
                <a:solidFill>
                  <a:srgbClr val="915523"/>
                </a:solidFill>
                <a:effectLst>
                  <a:outerShdw blurRad="38100" dist="38100" dir="2700000" algn="tl">
                    <a:srgbClr val="000000">
                      <a:alpha val="43137"/>
                    </a:srgbClr>
                  </a:outerShdw>
                </a:effectLst>
                <a:latin typeface="Times New Roman" pitchFamily="18" charset="0"/>
                <a:ea typeface="+mn-ea"/>
                <a:cs typeface="Times New Roman" pitchFamily="18" charset="0"/>
              </a:rPr>
              <a:t> of case files at the Court</a:t>
            </a:r>
            <a:endParaRPr lang="en-US" sz="4000" b="1" dirty="0">
              <a:solidFill>
                <a:srgbClr val="915523"/>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8" name="Content Placeholder 3"/>
          <p:cNvSpPr txBox="1">
            <a:spLocks/>
          </p:cNvSpPr>
          <p:nvPr/>
        </p:nvSpPr>
        <p:spPr>
          <a:xfrm>
            <a:off x="5178552" y="1524000"/>
            <a:ext cx="3736848" cy="4800600"/>
          </a:xfrm>
          <a:prstGeom prst="rect">
            <a:avLst/>
          </a:prstGeom>
        </p:spPr>
        <p:txBody>
          <a:bodyPr>
            <a:normAutofit fontScale="85000" lnSpcReduction="20000"/>
          </a:bodyPr>
          <a:lstStyle/>
          <a:p>
            <a:pPr marL="274320" indent="-274320">
              <a:spcBef>
                <a:spcPts val="600"/>
              </a:spcBef>
              <a:buClr>
                <a:srgbClr val="B38806"/>
              </a:buClr>
              <a:buSzPct val="76000"/>
            </a:pPr>
            <a:r>
              <a:rPr lang="en-US" sz="2600" dirty="0" smtClean="0">
                <a:solidFill>
                  <a:prstClr val="black"/>
                </a:solidFill>
                <a:latin typeface="Calibri" pitchFamily="34" charset="0"/>
                <a:cs typeface="Calibri" pitchFamily="34" charset="0"/>
              </a:rPr>
              <a:t>Storage limitations</a:t>
            </a:r>
          </a:p>
          <a:p>
            <a:pPr marL="274320" indent="-274320">
              <a:spcBef>
                <a:spcPts val="600"/>
              </a:spcBef>
              <a:buClr>
                <a:srgbClr val="B38806"/>
              </a:buClr>
              <a:buSzPct val="76000"/>
            </a:pPr>
            <a:r>
              <a:rPr lang="en-US" sz="2600" dirty="0" smtClean="0">
                <a:solidFill>
                  <a:prstClr val="black"/>
                </a:solidFill>
                <a:latin typeface="Calibri" pitchFamily="34" charset="0"/>
                <a:cs typeface="Calibri" pitchFamily="34" charset="0"/>
              </a:rPr>
              <a:t>Lack of knowledge on preservation technologies</a:t>
            </a:r>
          </a:p>
          <a:p>
            <a:pPr marL="274320" indent="-274320">
              <a:spcBef>
                <a:spcPts val="600"/>
              </a:spcBef>
              <a:buClr>
                <a:srgbClr val="B38806"/>
              </a:buClr>
              <a:buSzPct val="76000"/>
            </a:pPr>
            <a:r>
              <a:rPr lang="en-US" sz="2600" dirty="0" smtClean="0">
                <a:solidFill>
                  <a:prstClr val="black"/>
                </a:solidFill>
                <a:latin typeface="Calibri" pitchFamily="34" charset="0"/>
                <a:cs typeface="Calibri" pitchFamily="34" charset="0"/>
              </a:rPr>
              <a:t>MOU with National Archives</a:t>
            </a:r>
          </a:p>
          <a:p>
            <a:pPr marL="342900" indent="-342900">
              <a:spcBef>
                <a:spcPts val="600"/>
              </a:spcBef>
              <a:buClr>
                <a:srgbClr val="B38806"/>
              </a:buClr>
              <a:buSzPct val="76000"/>
              <a:buFont typeface="Arial" panose="020B0604020202020204" pitchFamily="34" charset="0"/>
              <a:buChar char="•"/>
            </a:pPr>
            <a:r>
              <a:rPr lang="fr-CA" sz="2600" dirty="0" err="1" smtClean="0">
                <a:solidFill>
                  <a:prstClr val="black"/>
                </a:solidFill>
                <a:latin typeface="Calibri" pitchFamily="34" charset="0"/>
                <a:cs typeface="Calibri" pitchFamily="34" charset="0"/>
              </a:rPr>
              <a:t>Custody</a:t>
            </a:r>
            <a:r>
              <a:rPr lang="fr-CA" sz="2600" dirty="0" smtClean="0">
                <a:solidFill>
                  <a:prstClr val="black"/>
                </a:solidFill>
                <a:latin typeface="Calibri" pitchFamily="34" charset="0"/>
                <a:cs typeface="Calibri" pitchFamily="34" charset="0"/>
              </a:rPr>
              <a:t> not control</a:t>
            </a:r>
          </a:p>
          <a:p>
            <a:pPr marL="342900" indent="-342900">
              <a:spcBef>
                <a:spcPts val="600"/>
              </a:spcBef>
              <a:buClr>
                <a:srgbClr val="B38806"/>
              </a:buClr>
              <a:buSzPct val="76000"/>
              <a:buFont typeface="Arial" panose="020B0604020202020204" pitchFamily="34" charset="0"/>
              <a:buChar char="•"/>
            </a:pPr>
            <a:r>
              <a:rPr lang="fr-CA" sz="2600" dirty="0" err="1" smtClean="0">
                <a:solidFill>
                  <a:prstClr val="black"/>
                </a:solidFill>
                <a:latin typeface="Calibri" pitchFamily="34" charset="0"/>
                <a:cs typeface="Calibri" pitchFamily="34" charset="0"/>
              </a:rPr>
              <a:t>Only</a:t>
            </a:r>
            <a:r>
              <a:rPr lang="fr-CA" sz="2600" dirty="0" smtClean="0">
                <a:solidFill>
                  <a:prstClr val="black"/>
                </a:solidFill>
                <a:latin typeface="Calibri" pitchFamily="34" charset="0"/>
                <a:cs typeface="Calibri" pitchFamily="34" charset="0"/>
              </a:rPr>
              <a:t> </a:t>
            </a:r>
            <a:r>
              <a:rPr lang="fr-CA" sz="2600" dirty="0" err="1" smtClean="0">
                <a:solidFill>
                  <a:prstClr val="black"/>
                </a:solidFill>
                <a:latin typeface="Calibri" pitchFamily="34" charset="0"/>
                <a:cs typeface="Calibri" pitchFamily="34" charset="0"/>
              </a:rPr>
              <a:t>covered</a:t>
            </a:r>
            <a:r>
              <a:rPr lang="fr-CA" sz="2600" dirty="0" smtClean="0">
                <a:solidFill>
                  <a:prstClr val="black"/>
                </a:solidFill>
                <a:latin typeface="Calibri" pitchFamily="34" charset="0"/>
                <a:cs typeface="Calibri" pitchFamily="34" charset="0"/>
              </a:rPr>
              <a:t> case files</a:t>
            </a:r>
          </a:p>
          <a:p>
            <a:pPr>
              <a:spcBef>
                <a:spcPts val="600"/>
              </a:spcBef>
              <a:buClr>
                <a:srgbClr val="B38806"/>
              </a:buClr>
              <a:buSzPct val="76000"/>
            </a:pPr>
            <a:r>
              <a:rPr lang="fr-CA" sz="2600" dirty="0" err="1" smtClean="0">
                <a:solidFill>
                  <a:prstClr val="black"/>
                </a:solidFill>
                <a:latin typeface="Calibri" pitchFamily="34" charset="0"/>
                <a:cs typeface="Calibri" pitchFamily="34" charset="0"/>
              </a:rPr>
              <a:t>Archival</a:t>
            </a:r>
            <a:r>
              <a:rPr lang="fr-CA" sz="2600" dirty="0" smtClean="0">
                <a:solidFill>
                  <a:prstClr val="black"/>
                </a:solidFill>
                <a:latin typeface="Calibri" pitchFamily="34" charset="0"/>
                <a:cs typeface="Calibri" pitchFamily="34" charset="0"/>
              </a:rPr>
              <a:t> </a:t>
            </a:r>
            <a:r>
              <a:rPr lang="fr-CA" sz="2600" dirty="0" err="1" smtClean="0">
                <a:solidFill>
                  <a:prstClr val="black"/>
                </a:solidFill>
                <a:latin typeface="Calibri" pitchFamily="34" charset="0"/>
                <a:cs typeface="Calibri" pitchFamily="34" charset="0"/>
              </a:rPr>
              <a:t>assessment</a:t>
            </a:r>
            <a:endParaRPr lang="fr-CA" sz="2600" dirty="0" smtClean="0">
              <a:solidFill>
                <a:prstClr val="black"/>
              </a:solidFill>
              <a:latin typeface="Calibri" pitchFamily="34" charset="0"/>
              <a:cs typeface="Calibri" pitchFamily="34" charset="0"/>
            </a:endParaRPr>
          </a:p>
          <a:p>
            <a:pPr>
              <a:spcBef>
                <a:spcPts val="600"/>
              </a:spcBef>
              <a:buClr>
                <a:srgbClr val="B38806"/>
              </a:buClr>
              <a:buSzPct val="76000"/>
            </a:pPr>
            <a:r>
              <a:rPr lang="fr-CA" sz="2600" dirty="0" smtClean="0">
                <a:solidFill>
                  <a:prstClr val="black"/>
                </a:solidFill>
                <a:latin typeface="Calibri" pitchFamily="34" charset="0"/>
                <a:cs typeface="Calibri" pitchFamily="34" charset="0"/>
              </a:rPr>
              <a:t>New </a:t>
            </a:r>
            <a:r>
              <a:rPr lang="fr-CA" sz="2600" dirty="0" err="1" smtClean="0">
                <a:solidFill>
                  <a:prstClr val="black"/>
                </a:solidFill>
                <a:latin typeface="Calibri" pitchFamily="34" charset="0"/>
                <a:cs typeface="Calibri" pitchFamily="34" charset="0"/>
              </a:rPr>
              <a:t>terms</a:t>
            </a:r>
            <a:r>
              <a:rPr lang="fr-CA" sz="2600" dirty="0" smtClean="0">
                <a:solidFill>
                  <a:prstClr val="black"/>
                </a:solidFill>
                <a:latin typeface="Calibri" pitchFamily="34" charset="0"/>
                <a:cs typeface="Calibri" pitchFamily="34" charset="0"/>
              </a:rPr>
              <a:t> and conditions</a:t>
            </a:r>
            <a:endParaRPr lang="en-US" sz="2600" dirty="0" smtClean="0">
              <a:solidFill>
                <a:prstClr val="black"/>
              </a:solidFill>
              <a:latin typeface="Calibri" pitchFamily="34" charset="0"/>
              <a:cs typeface="Calibri" pitchFamily="34" charset="0"/>
            </a:endParaRPr>
          </a:p>
          <a:p>
            <a:pPr marL="342900" indent="-342900">
              <a:spcBef>
                <a:spcPts val="600"/>
              </a:spcBef>
              <a:buClr>
                <a:srgbClr val="B38806"/>
              </a:buClr>
              <a:buSzPct val="76000"/>
              <a:buFont typeface="Arial" panose="020B0604020202020204" pitchFamily="34" charset="0"/>
              <a:buChar char="•"/>
            </a:pPr>
            <a:r>
              <a:rPr lang="fr-CA" sz="2600" dirty="0" smtClean="0">
                <a:solidFill>
                  <a:prstClr val="black"/>
                </a:solidFill>
                <a:latin typeface="Calibri" pitchFamily="34" charset="0"/>
                <a:cs typeface="Calibri" pitchFamily="34" charset="0"/>
              </a:rPr>
              <a:t>Donation of </a:t>
            </a:r>
            <a:r>
              <a:rPr lang="fr-CA" sz="2600" dirty="0" err="1" smtClean="0">
                <a:solidFill>
                  <a:prstClr val="black"/>
                </a:solidFill>
                <a:latin typeface="Calibri" pitchFamily="34" charset="0"/>
                <a:cs typeface="Calibri" pitchFamily="34" charset="0"/>
              </a:rPr>
              <a:t>historical</a:t>
            </a:r>
            <a:r>
              <a:rPr lang="fr-CA" sz="2600" dirty="0" smtClean="0">
                <a:solidFill>
                  <a:prstClr val="black"/>
                </a:solidFill>
                <a:latin typeface="Calibri" pitchFamily="34" charset="0"/>
                <a:cs typeface="Calibri" pitchFamily="34" charset="0"/>
              </a:rPr>
              <a:t> case files</a:t>
            </a:r>
          </a:p>
          <a:p>
            <a:pPr marL="342900" indent="-342900">
              <a:spcBef>
                <a:spcPts val="600"/>
              </a:spcBef>
              <a:buClr>
                <a:srgbClr val="B38806"/>
              </a:buClr>
              <a:buSzPct val="76000"/>
              <a:buFont typeface="Arial" panose="020B0604020202020204" pitchFamily="34" charset="0"/>
              <a:buChar char="•"/>
            </a:pPr>
            <a:r>
              <a:rPr lang="fr-CA" sz="2600" dirty="0" err="1" smtClean="0">
                <a:solidFill>
                  <a:prstClr val="black"/>
                </a:solidFill>
                <a:latin typeface="Calibri" pitchFamily="34" charset="0"/>
                <a:cs typeface="Calibri" pitchFamily="34" charset="0"/>
              </a:rPr>
              <a:t>Add</a:t>
            </a:r>
            <a:r>
              <a:rPr lang="fr-CA" sz="2600" dirty="0" smtClean="0">
                <a:solidFill>
                  <a:prstClr val="black"/>
                </a:solidFill>
                <a:latin typeface="Calibri" pitchFamily="34" charset="0"/>
                <a:cs typeface="Calibri" pitchFamily="34" charset="0"/>
              </a:rPr>
              <a:t> </a:t>
            </a:r>
            <a:r>
              <a:rPr lang="fr-CA" sz="2600" dirty="0" err="1" smtClean="0">
                <a:solidFill>
                  <a:prstClr val="black"/>
                </a:solidFill>
                <a:latin typeface="Calibri" pitchFamily="34" charset="0"/>
                <a:cs typeface="Calibri" pitchFamily="34" charset="0"/>
              </a:rPr>
              <a:t>judges</a:t>
            </a:r>
            <a:r>
              <a:rPr lang="fr-CA" sz="2600" dirty="0" smtClean="0">
                <a:solidFill>
                  <a:prstClr val="black"/>
                </a:solidFill>
                <a:latin typeface="Calibri" pitchFamily="34" charset="0"/>
                <a:cs typeface="Calibri" pitchFamily="34" charset="0"/>
              </a:rPr>
              <a:t>’ </a:t>
            </a:r>
            <a:r>
              <a:rPr lang="fr-CA" sz="2600" dirty="0" err="1" smtClean="0">
                <a:solidFill>
                  <a:prstClr val="black"/>
                </a:solidFill>
                <a:latin typeface="Calibri" pitchFamily="34" charset="0"/>
                <a:cs typeface="Calibri" pitchFamily="34" charset="0"/>
              </a:rPr>
              <a:t>collegial</a:t>
            </a:r>
            <a:r>
              <a:rPr lang="fr-CA" sz="2600" dirty="0" smtClean="0">
                <a:solidFill>
                  <a:prstClr val="black"/>
                </a:solidFill>
                <a:latin typeface="Calibri" pitchFamily="34" charset="0"/>
                <a:cs typeface="Calibri" pitchFamily="34" charset="0"/>
              </a:rPr>
              <a:t> files</a:t>
            </a:r>
            <a:r>
              <a:rPr lang="fr-CA" sz="2600" dirty="0">
                <a:solidFill>
                  <a:prstClr val="black"/>
                </a:solidFill>
                <a:latin typeface="Calibri" pitchFamily="34" charset="0"/>
                <a:cs typeface="Calibri" pitchFamily="34" charset="0"/>
              </a:rPr>
              <a:t>	</a:t>
            </a:r>
            <a:endParaRPr lang="en-US" sz="2600" dirty="0" smtClean="0">
              <a:solidFill>
                <a:prstClr val="black"/>
              </a:solidFill>
              <a:latin typeface="Calibri" pitchFamily="34" charset="0"/>
              <a:cs typeface="Calibri" pitchFamily="34" charset="0"/>
            </a:endParaRPr>
          </a:p>
          <a:p>
            <a:pPr marL="274320" indent="-274320">
              <a:spcBef>
                <a:spcPts val="600"/>
              </a:spcBef>
              <a:buClr>
                <a:srgbClr val="B38806"/>
              </a:buClr>
              <a:buSzPct val="76000"/>
            </a:pPr>
            <a:endParaRPr lang="en-US" sz="2400" dirty="0">
              <a:solidFill>
                <a:prstClr val="black"/>
              </a:solidFill>
              <a:latin typeface="Calibri" pitchFamily="34" charset="0"/>
              <a:cs typeface="Calibri" pitchFamily="34" charset="0"/>
            </a:endParaRPr>
          </a:p>
          <a:p>
            <a:pPr marL="274320" indent="-274320">
              <a:spcBef>
                <a:spcPts val="600"/>
              </a:spcBef>
              <a:buClr>
                <a:srgbClr val="B38806"/>
              </a:buClr>
              <a:buSzPct val="76000"/>
            </a:pPr>
            <a:r>
              <a:rPr lang="en-US" sz="2400" dirty="0" smtClean="0">
                <a:solidFill>
                  <a:prstClr val="black"/>
                </a:solidFill>
                <a:latin typeface="Calibri" pitchFamily="34" charset="0"/>
                <a:cs typeface="Calibri" pitchFamily="34" charset="0"/>
              </a:rPr>
              <a:t>	</a:t>
            </a:r>
            <a:endParaRPr lang="en-US" sz="2400" dirty="0" smtClean="0">
              <a:solidFill>
                <a:srgbClr val="FF0000"/>
              </a:solidFill>
              <a:latin typeface="Calibri" pitchFamily="34" charset="0"/>
              <a:cs typeface="Calibri" pitchFamily="34" charset="0"/>
            </a:endParaRPr>
          </a:p>
          <a:p>
            <a:pPr marL="274320" indent="-274320">
              <a:spcBef>
                <a:spcPts val="600"/>
              </a:spcBef>
              <a:buClr>
                <a:srgbClr val="B38806"/>
              </a:buClr>
              <a:buSzPct val="76000"/>
              <a:buFont typeface="Wingdings 3"/>
              <a:buChar char=""/>
              <a:defRPr/>
            </a:pPr>
            <a:endParaRPr lang="en-US" sz="2400" dirty="0">
              <a:solidFill>
                <a:prstClr val="black"/>
              </a:solidFill>
              <a:latin typeface="Calibri" pitchFamily="34" charset="0"/>
              <a:cs typeface="Calibri" pitchFamily="34" charset="0"/>
            </a:endParaRPr>
          </a:p>
        </p:txBody>
      </p:sp>
      <p:pic>
        <p:nvPicPr>
          <p:cNvPr id="7" name="Picture 6" descr="http://ernest/main/toolsresources/logos/BannerwithLogoCentered955x100.jpg"/>
          <p:cNvPicPr>
            <a:picLocks noChangeAspect="1" noChangeArrowheads="1"/>
          </p:cNvPicPr>
          <p:nvPr/>
        </p:nvPicPr>
        <p:blipFill>
          <a:blip r:embed="rId4"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828801"/>
            <a:ext cx="4484593" cy="343249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I:\deputy registrar - Registraire adjoint\PelletierK\photos scan\Old_Courtroom.jpg"/>
          <p:cNvPicPr>
            <a:picLocks noChangeAspect="1" noChangeArrowheads="1"/>
          </p:cNvPicPr>
          <p:nvPr/>
        </p:nvPicPr>
        <p:blipFill>
          <a:blip r:embed="rId3" cstate="print"/>
          <a:srcRect/>
          <a:stretch>
            <a:fillRect/>
          </a:stretch>
        </p:blipFill>
        <p:spPr bwMode="auto">
          <a:xfrm flipH="1">
            <a:off x="457200" y="1828800"/>
            <a:ext cx="4408394" cy="3432491"/>
          </a:xfrm>
          <a:prstGeom prst="rect">
            <a:avLst/>
          </a:prstGeom>
          <a:noFill/>
          <a:ln w="12700">
            <a:solidFill>
              <a:schemeClr val="accent4">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381000" y="685800"/>
            <a:ext cx="8305800" cy="533400"/>
          </a:xfrm>
        </p:spPr>
        <p:txBody>
          <a:bodyPr>
            <a:normAutofit fontScale="90000"/>
          </a:bodyPr>
          <a:lstStyle/>
          <a:p>
            <a:r>
              <a:rPr lang="fr-CA" sz="4000" b="1" dirty="0" err="1" smtClean="0">
                <a:solidFill>
                  <a:srgbClr val="915523"/>
                </a:solidFill>
                <a:effectLst>
                  <a:outerShdw blurRad="38100" dist="38100" dir="2700000" algn="tl">
                    <a:srgbClr val="000000">
                      <a:alpha val="43137"/>
                    </a:srgbClr>
                  </a:outerShdw>
                </a:effectLst>
                <a:latin typeface="Times New Roman" pitchFamily="18" charset="0"/>
                <a:ea typeface="+mn-ea"/>
                <a:cs typeface="Times New Roman" pitchFamily="18" charset="0"/>
              </a:rPr>
              <a:t>Ownership</a:t>
            </a:r>
            <a:r>
              <a:rPr lang="fr-CA" sz="4000" b="1" dirty="0" smtClean="0">
                <a:solidFill>
                  <a:srgbClr val="915523"/>
                </a:solidFill>
                <a:effectLst>
                  <a:outerShdw blurRad="38100" dist="38100" dir="2700000" algn="tl">
                    <a:srgbClr val="000000">
                      <a:alpha val="43137"/>
                    </a:srgbClr>
                  </a:outerShdw>
                </a:effectLst>
                <a:latin typeface="Times New Roman" pitchFamily="18" charset="0"/>
                <a:ea typeface="+mn-ea"/>
                <a:cs typeface="Times New Roman" pitchFamily="18" charset="0"/>
              </a:rPr>
              <a:t> of </a:t>
            </a:r>
            <a:r>
              <a:rPr lang="fr-CA" sz="4000" b="1" dirty="0" err="1" smtClean="0">
                <a:solidFill>
                  <a:srgbClr val="915523"/>
                </a:solidFill>
                <a:effectLst>
                  <a:outerShdw blurRad="38100" dist="38100" dir="2700000" algn="tl">
                    <a:srgbClr val="000000">
                      <a:alpha val="43137"/>
                    </a:srgbClr>
                  </a:outerShdw>
                </a:effectLst>
                <a:latin typeface="Times New Roman" pitchFamily="18" charset="0"/>
                <a:ea typeface="+mn-ea"/>
                <a:cs typeface="Times New Roman" pitchFamily="18" charset="0"/>
              </a:rPr>
              <a:t>deliberative</a:t>
            </a:r>
            <a:r>
              <a:rPr lang="fr-CA" sz="4000" b="1" dirty="0" smtClean="0">
                <a:solidFill>
                  <a:srgbClr val="915523"/>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fr-CA" sz="4000" b="1" dirty="0" err="1" smtClean="0">
                <a:solidFill>
                  <a:srgbClr val="915523"/>
                </a:solidFill>
                <a:effectLst>
                  <a:outerShdw blurRad="38100" dist="38100" dir="2700000" algn="tl">
                    <a:srgbClr val="000000">
                      <a:alpha val="43137"/>
                    </a:srgbClr>
                  </a:outerShdw>
                </a:effectLst>
                <a:latin typeface="Times New Roman" pitchFamily="18" charset="0"/>
                <a:ea typeface="+mn-ea"/>
                <a:cs typeface="Times New Roman" pitchFamily="18" charset="0"/>
              </a:rPr>
              <a:t>materials</a:t>
            </a:r>
            <a:endParaRPr lang="en-US" sz="4000" b="1" dirty="0">
              <a:solidFill>
                <a:srgbClr val="915523"/>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8" name="Content Placeholder 3"/>
          <p:cNvSpPr txBox="1">
            <a:spLocks/>
          </p:cNvSpPr>
          <p:nvPr/>
        </p:nvSpPr>
        <p:spPr>
          <a:xfrm>
            <a:off x="5178552" y="1524000"/>
            <a:ext cx="3736848" cy="4800600"/>
          </a:xfrm>
          <a:prstGeom prst="rect">
            <a:avLst/>
          </a:prstGeom>
        </p:spPr>
        <p:txBody>
          <a:bodyPr>
            <a:normAutofit/>
          </a:bodyPr>
          <a:lstStyle/>
          <a:p>
            <a:pPr marL="274320" indent="-274320">
              <a:spcBef>
                <a:spcPts val="600"/>
              </a:spcBef>
              <a:buClr>
                <a:srgbClr val="B38806"/>
              </a:buClr>
              <a:buSzPct val="76000"/>
              <a:buFont typeface="Wingdings 3"/>
              <a:buChar char=""/>
            </a:pPr>
            <a:r>
              <a:rPr lang="fr-CA" sz="3400" dirty="0" err="1" smtClean="0">
                <a:solidFill>
                  <a:prstClr val="black"/>
                </a:solidFill>
                <a:latin typeface="Calibri" pitchFamily="34" charset="0"/>
                <a:cs typeface="Calibri" pitchFamily="34" charset="0"/>
              </a:rPr>
              <a:t>Triggered</a:t>
            </a:r>
            <a:r>
              <a:rPr lang="fr-CA" sz="3400" dirty="0" smtClean="0">
                <a:solidFill>
                  <a:prstClr val="black"/>
                </a:solidFill>
                <a:latin typeface="Calibri" pitchFamily="34" charset="0"/>
                <a:cs typeface="Calibri" pitchFamily="34" charset="0"/>
              </a:rPr>
              <a:t> a </a:t>
            </a:r>
            <a:r>
              <a:rPr lang="fr-CA" sz="3400" dirty="0" err="1" smtClean="0">
                <a:solidFill>
                  <a:prstClr val="black"/>
                </a:solidFill>
                <a:latin typeface="Calibri" pitchFamily="34" charset="0"/>
                <a:cs typeface="Calibri" pitchFamily="34" charset="0"/>
              </a:rPr>
              <a:t>review</a:t>
            </a:r>
            <a:r>
              <a:rPr lang="fr-CA" sz="3400" dirty="0" smtClean="0">
                <a:solidFill>
                  <a:prstClr val="black"/>
                </a:solidFill>
                <a:latin typeface="Calibri" pitchFamily="34" charset="0"/>
                <a:cs typeface="Calibri" pitchFamily="34" charset="0"/>
              </a:rPr>
              <a:t> of how </a:t>
            </a:r>
            <a:r>
              <a:rPr lang="fr-CA" sz="3400" dirty="0" err="1" smtClean="0">
                <a:solidFill>
                  <a:prstClr val="black"/>
                </a:solidFill>
                <a:latin typeface="Calibri" pitchFamily="34" charset="0"/>
                <a:cs typeface="Calibri" pitchFamily="34" charset="0"/>
              </a:rPr>
              <a:t>judicial</a:t>
            </a:r>
            <a:r>
              <a:rPr lang="fr-CA" sz="3400" dirty="0" smtClean="0">
                <a:solidFill>
                  <a:prstClr val="black"/>
                </a:solidFill>
                <a:latin typeface="Calibri" pitchFamily="34" charset="0"/>
                <a:cs typeface="Calibri" pitchFamily="34" charset="0"/>
              </a:rPr>
              <a:t> information </a:t>
            </a:r>
            <a:r>
              <a:rPr lang="fr-CA" sz="3400" dirty="0" err="1" smtClean="0">
                <a:solidFill>
                  <a:prstClr val="black"/>
                </a:solidFill>
                <a:latin typeface="Calibri" pitchFamily="34" charset="0"/>
                <a:cs typeface="Calibri" pitchFamily="34" charset="0"/>
              </a:rPr>
              <a:t>was</a:t>
            </a:r>
            <a:r>
              <a:rPr lang="fr-CA" sz="3400" dirty="0" smtClean="0">
                <a:solidFill>
                  <a:prstClr val="black"/>
                </a:solidFill>
                <a:latin typeface="Calibri" pitchFamily="34" charset="0"/>
                <a:cs typeface="Calibri" pitchFamily="34" charset="0"/>
              </a:rPr>
              <a:t> </a:t>
            </a:r>
            <a:r>
              <a:rPr lang="fr-CA" sz="3400" dirty="0" err="1" smtClean="0">
                <a:solidFill>
                  <a:prstClr val="black"/>
                </a:solidFill>
                <a:latin typeface="Calibri" pitchFamily="34" charset="0"/>
                <a:cs typeface="Calibri" pitchFamily="34" charset="0"/>
              </a:rPr>
              <a:t>managed</a:t>
            </a:r>
            <a:endParaRPr lang="fr-CA" sz="3400" dirty="0">
              <a:solidFill>
                <a:prstClr val="black"/>
              </a:solidFill>
              <a:latin typeface="Calibri" pitchFamily="34" charset="0"/>
              <a:cs typeface="Calibri" pitchFamily="34" charset="0"/>
            </a:endParaRPr>
          </a:p>
          <a:p>
            <a:pPr marL="274320" indent="-274320">
              <a:spcBef>
                <a:spcPts val="600"/>
              </a:spcBef>
              <a:buClr>
                <a:srgbClr val="B38806"/>
              </a:buClr>
              <a:buSzPct val="76000"/>
              <a:buFont typeface="Wingdings 3"/>
              <a:buChar char=""/>
            </a:pPr>
            <a:r>
              <a:rPr lang="fr-CA" sz="3400" dirty="0" err="1" smtClean="0">
                <a:solidFill>
                  <a:prstClr val="black"/>
                </a:solidFill>
                <a:latin typeface="Calibri" pitchFamily="34" charset="0"/>
                <a:cs typeface="Calibri" pitchFamily="34" charset="0"/>
              </a:rPr>
              <a:t>Creation</a:t>
            </a:r>
            <a:r>
              <a:rPr lang="fr-CA" sz="3400" dirty="0" smtClean="0">
                <a:solidFill>
                  <a:prstClr val="black"/>
                </a:solidFill>
                <a:latin typeface="Calibri" pitchFamily="34" charset="0"/>
                <a:cs typeface="Calibri" pitchFamily="34" charset="0"/>
              </a:rPr>
              <a:t> of the concept of the </a:t>
            </a:r>
            <a:r>
              <a:rPr lang="fr-CA" sz="3400" dirty="0" err="1" smtClean="0">
                <a:solidFill>
                  <a:prstClr val="black"/>
                </a:solidFill>
                <a:latin typeface="Calibri" pitchFamily="34" charset="0"/>
                <a:cs typeface="Calibri" pitchFamily="34" charset="0"/>
              </a:rPr>
              <a:t>Collegial</a:t>
            </a:r>
            <a:r>
              <a:rPr lang="fr-CA" sz="3400" dirty="0" smtClean="0">
                <a:solidFill>
                  <a:prstClr val="black"/>
                </a:solidFill>
                <a:latin typeface="Calibri" pitchFamily="34" charset="0"/>
                <a:cs typeface="Calibri" pitchFamily="34" charset="0"/>
              </a:rPr>
              <a:t> file </a:t>
            </a:r>
            <a:endParaRPr lang="en-US" sz="3400" dirty="0" smtClean="0">
              <a:solidFill>
                <a:prstClr val="black"/>
              </a:solidFill>
              <a:latin typeface="Calibri" pitchFamily="34" charset="0"/>
              <a:cs typeface="Calibri" pitchFamily="34" charset="0"/>
            </a:endParaRPr>
          </a:p>
          <a:p>
            <a:pPr marL="274320" indent="-274320">
              <a:spcBef>
                <a:spcPts val="600"/>
              </a:spcBef>
              <a:buClr>
                <a:srgbClr val="B38806"/>
              </a:buClr>
              <a:buSzPct val="76000"/>
              <a:buFont typeface="Wingdings 3"/>
              <a:buChar char=""/>
            </a:pPr>
            <a:endParaRPr lang="en-US" sz="2400" dirty="0" smtClean="0">
              <a:solidFill>
                <a:srgbClr val="FF0000"/>
              </a:solidFill>
              <a:latin typeface="Calibri" pitchFamily="34" charset="0"/>
              <a:cs typeface="Calibri" pitchFamily="34" charset="0"/>
            </a:endParaRPr>
          </a:p>
          <a:p>
            <a:pPr marL="274320" indent="-274320">
              <a:spcBef>
                <a:spcPts val="600"/>
              </a:spcBef>
              <a:buClr>
                <a:srgbClr val="B38806"/>
              </a:buClr>
              <a:buSzPct val="76000"/>
            </a:pPr>
            <a:r>
              <a:rPr lang="en-US" sz="2400" dirty="0" smtClean="0">
                <a:solidFill>
                  <a:prstClr val="black"/>
                </a:solidFill>
                <a:latin typeface="Calibri" pitchFamily="34" charset="0"/>
                <a:cs typeface="Calibri" pitchFamily="34" charset="0"/>
              </a:rPr>
              <a:t>	</a:t>
            </a:r>
            <a:endParaRPr lang="en-US" sz="2400" dirty="0" smtClean="0">
              <a:solidFill>
                <a:srgbClr val="FF0000"/>
              </a:solidFill>
              <a:latin typeface="Calibri" pitchFamily="34" charset="0"/>
              <a:cs typeface="Calibri" pitchFamily="34" charset="0"/>
            </a:endParaRPr>
          </a:p>
          <a:p>
            <a:pPr marL="274320" indent="-274320">
              <a:spcBef>
                <a:spcPts val="600"/>
              </a:spcBef>
              <a:buClr>
                <a:srgbClr val="B38806"/>
              </a:buClr>
              <a:buSzPct val="76000"/>
              <a:buFont typeface="Wingdings 3"/>
              <a:buChar char=""/>
              <a:defRPr/>
            </a:pPr>
            <a:endParaRPr lang="en-US" sz="2400" dirty="0">
              <a:solidFill>
                <a:prstClr val="black"/>
              </a:solidFill>
              <a:latin typeface="Calibri" pitchFamily="34" charset="0"/>
              <a:cs typeface="Calibri" pitchFamily="34" charset="0"/>
            </a:endParaRPr>
          </a:p>
        </p:txBody>
      </p:sp>
      <p:pic>
        <p:nvPicPr>
          <p:cNvPr id="7" name="Picture 6" descr="http://ernest/main/toolsresources/logos/BannerwithLogoCentered955x100.jpg"/>
          <p:cNvPicPr>
            <a:picLocks noChangeAspect="1" noChangeArrowheads="1"/>
          </p:cNvPicPr>
          <p:nvPr/>
        </p:nvPicPr>
        <p:blipFill>
          <a:blip r:embed="rId4" cstate="print"/>
          <a:srcRect t="12000" b="16000"/>
          <a:stretch>
            <a:fillRect/>
          </a:stretch>
        </p:blipFill>
        <p:spPr bwMode="auto">
          <a:xfrm>
            <a:off x="0" y="0"/>
            <a:ext cx="9144000" cy="68580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softEdge rad="6350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16" y="1828801"/>
            <a:ext cx="4477160" cy="3432490"/>
          </a:xfrm>
          <a:prstGeom prst="rect">
            <a:avLst/>
          </a:prstGeom>
        </p:spPr>
      </p:pic>
    </p:spTree>
    <p:extLst>
      <p:ext uri="{BB962C8B-B14F-4D97-AF65-F5344CB8AC3E}">
        <p14:creationId xmlns:p14="http://schemas.microsoft.com/office/powerpoint/2010/main" val="568461815"/>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gin">
  <a:themeElements>
    <a:clrScheme name="SCC-CSC">
      <a:dk1>
        <a:sysClr val="windowText" lastClr="000000"/>
      </a:dk1>
      <a:lt1>
        <a:sysClr val="window" lastClr="FFFFFF"/>
      </a:lt1>
      <a:dk2>
        <a:srgbClr val="464653"/>
      </a:dk2>
      <a:lt2>
        <a:srgbClr val="999C9D"/>
      </a:lt2>
      <a:accent1>
        <a:srgbClr val="B38806"/>
      </a:accent1>
      <a:accent2>
        <a:srgbClr val="F6C120"/>
      </a:accent2>
      <a:accent3>
        <a:srgbClr val="D2DA7A"/>
      </a:accent3>
      <a:accent4>
        <a:srgbClr val="FADA7A"/>
      </a:accent4>
      <a:accent5>
        <a:srgbClr val="A2392E"/>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2061</TotalTime>
  <Words>1123</Words>
  <Application>Microsoft Office PowerPoint</Application>
  <PresentationFormat>On-screen Show (4:3)</PresentationFormat>
  <Paragraphs>153</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Bookman Old Style</vt:lpstr>
      <vt:lpstr>Calibri</vt:lpstr>
      <vt:lpstr>Gill Sans MT</vt:lpstr>
      <vt:lpstr>Times New Roman</vt:lpstr>
      <vt:lpstr>Wingdings</vt:lpstr>
      <vt:lpstr>Wingdings 3</vt:lpstr>
      <vt:lpstr>Office Theme</vt:lpstr>
      <vt:lpstr>Origin</vt:lpstr>
      <vt:lpstr>Judicial Archives and Deliberative Secrecy </vt:lpstr>
      <vt:lpstr>PowerPoint Presentation</vt:lpstr>
      <vt:lpstr>PowerPoint Presentation</vt:lpstr>
      <vt:lpstr>Libraries / Archives Differences and similarities</vt:lpstr>
      <vt:lpstr>Categories of Judicial Information</vt:lpstr>
      <vt:lpstr>Case File</vt:lpstr>
      <vt:lpstr>Typical Case File</vt:lpstr>
      <vt:lpstr>Preservation of case files at the Court</vt:lpstr>
      <vt:lpstr>Ownership of deliberative materials</vt:lpstr>
      <vt:lpstr>Definitions</vt:lpstr>
      <vt:lpstr>Challenges</vt:lpstr>
      <vt:lpstr>Deliberative Secrecy</vt:lpstr>
      <vt:lpstr>Other jurisdictions</vt:lpstr>
      <vt:lpstr>PowerPoint Presentation</vt:lpstr>
      <vt:lpstr>Ongoing challenges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CranstonV</dc:creator>
  <cp:lastModifiedBy>Fox Rosalie</cp:lastModifiedBy>
  <cp:revision>131</cp:revision>
  <dcterms:created xsi:type="dcterms:W3CDTF">2014-08-26T14:36:36Z</dcterms:created>
  <dcterms:modified xsi:type="dcterms:W3CDTF">2017-05-01T16:13:08Z</dcterms:modified>
</cp:coreProperties>
</file>